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6858000" cx="9144000"/>
  <p:notesSz cx="6858000" cy="9144000"/>
  <p:embeddedFontLst>
    <p:embeddedFont>
      <p:font typeface="Arial Black"/>
      <p:regular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1F146BB-EDF5-4B69-9284-FB53E124E05D}">
  <a:tblStyle styleId="{51F146BB-EDF5-4B69-9284-FB53E124E05D}"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12" Type="http://schemas.openxmlformats.org/officeDocument/2006/relationships/slide" Target="slides/slide6.xml"/><Relationship Id="rId56" Type="http://schemas.openxmlformats.org/officeDocument/2006/relationships/font" Target="fonts/ArialBlack-regular.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e47d6cf6e6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g2e47d6cf6e6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5:notes"/>
          <p:cNvSpPr txBox="1"/>
          <p:nvPr>
            <p:ph idx="1" type="body"/>
          </p:nvPr>
        </p:nvSpPr>
        <p:spPr>
          <a:xfrm>
            <a:off x="685800" y="4343400"/>
            <a:ext cx="5486399"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28" name="Google Shape;128;p5:notes"/>
          <p:cNvSpPr txBox="1"/>
          <p:nvPr>
            <p:ph idx="12" type="sldNum"/>
          </p:nvPr>
        </p:nvSpPr>
        <p:spPr>
          <a:xfrm>
            <a:off x="3884612" y="8685213"/>
            <a:ext cx="2971799" cy="4572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800"/>
              <a:buFont typeface="Arial"/>
              <a:buNone/>
            </a:pPr>
            <a:r>
              <a:t/>
            </a:r>
            <a:endParaRPr/>
          </a:p>
          <a:p>
            <a:pPr indent="0" lvl="2" marL="914400" rtl="0" algn="l">
              <a:spcBef>
                <a:spcPts val="0"/>
              </a:spcBef>
              <a:spcAft>
                <a:spcPts val="0"/>
              </a:spcAft>
              <a:buClr>
                <a:srgbClr val="000000"/>
              </a:buClr>
              <a:buSzPts val="1800"/>
              <a:buFont typeface="Arial"/>
              <a:buNone/>
            </a:pPr>
            <a:r>
              <a:t/>
            </a:r>
            <a:endParaRPr/>
          </a:p>
          <a:p>
            <a:pPr indent="0" lvl="3" marL="1371600" rtl="0" algn="l">
              <a:spcBef>
                <a:spcPts val="0"/>
              </a:spcBef>
              <a:spcAft>
                <a:spcPts val="0"/>
              </a:spcAft>
              <a:buClr>
                <a:srgbClr val="000000"/>
              </a:buClr>
              <a:buSzPts val="1800"/>
              <a:buFont typeface="Arial"/>
              <a:buNone/>
            </a:pPr>
            <a:r>
              <a:t/>
            </a:r>
            <a:endParaRPr/>
          </a:p>
          <a:p>
            <a:pPr indent="0" lvl="4" marL="1828800" rtl="0" algn="l">
              <a:spcBef>
                <a:spcPts val="0"/>
              </a:spcBef>
              <a:spcAft>
                <a:spcPts val="0"/>
              </a:spcAft>
              <a:buClr>
                <a:srgbClr val="000000"/>
              </a:buClr>
              <a:buSzPts val="1800"/>
              <a:buFont typeface="Arial"/>
              <a:buNone/>
            </a:pPr>
            <a:r>
              <a:t/>
            </a:r>
            <a:endParaRPr/>
          </a:p>
          <a:p>
            <a:pPr indent="0" lvl="5" marL="2286000" rtl="0" algn="l">
              <a:spcBef>
                <a:spcPts val="0"/>
              </a:spcBef>
              <a:spcAft>
                <a:spcPts val="0"/>
              </a:spcAft>
              <a:buClr>
                <a:srgbClr val="000000"/>
              </a:buClr>
              <a:buSzPts val="1800"/>
              <a:buFont typeface="Arial"/>
              <a:buNone/>
            </a:pPr>
            <a:r>
              <a:t/>
            </a:r>
            <a:endParaRPr/>
          </a:p>
          <a:p>
            <a:pPr indent="0" lvl="6" marL="2743200" rtl="0" algn="l">
              <a:spcBef>
                <a:spcPts val="0"/>
              </a:spcBef>
              <a:spcAft>
                <a:spcPts val="0"/>
              </a:spcAft>
              <a:buClr>
                <a:srgbClr val="000000"/>
              </a:buClr>
              <a:buSzPts val="1800"/>
              <a:buFont typeface="Arial"/>
              <a:buNone/>
            </a:pPr>
            <a:r>
              <a:t/>
            </a:r>
            <a:endParaRPr/>
          </a:p>
          <a:p>
            <a:pPr indent="0" lvl="7" marL="3200400" rtl="0" algn="l">
              <a:spcBef>
                <a:spcPts val="0"/>
              </a:spcBef>
              <a:spcAft>
                <a:spcPts val="0"/>
              </a:spcAft>
              <a:buClr>
                <a:srgbClr val="000000"/>
              </a:buClr>
              <a:buSzPts val="1800"/>
              <a:buFont typeface="Arial"/>
              <a:buNone/>
            </a:pPr>
            <a:r>
              <a:t/>
            </a:r>
            <a:endParaRPr/>
          </a:p>
          <a:p>
            <a:pPr indent="0" lvl="8" marL="3657600" rtl="0" algn="l">
              <a:spcBef>
                <a:spcPts val="0"/>
              </a:spcBef>
              <a:spcAft>
                <a:spcPts val="0"/>
              </a:spcAft>
              <a:buClr>
                <a:srgbClr val="000000"/>
              </a:buClr>
              <a:buSzPts val="18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9ebc02712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9ebc02712a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g9ebc02712a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8:notes"/>
          <p:cNvSpPr txBox="1"/>
          <p:nvPr>
            <p:ph idx="1" type="body"/>
          </p:nvPr>
        </p:nvSpPr>
        <p:spPr>
          <a:xfrm>
            <a:off x="685800" y="4343400"/>
            <a:ext cx="5486399"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56" name="Google Shape;156;p8:notes"/>
          <p:cNvSpPr txBox="1"/>
          <p:nvPr>
            <p:ph idx="12" type="sldNum"/>
          </p:nvPr>
        </p:nvSpPr>
        <p:spPr>
          <a:xfrm>
            <a:off x="3884612" y="8685213"/>
            <a:ext cx="2971799" cy="4572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800"/>
              <a:buFont typeface="Arial"/>
              <a:buNone/>
            </a:pPr>
            <a:r>
              <a:t/>
            </a:r>
            <a:endParaRPr/>
          </a:p>
          <a:p>
            <a:pPr indent="0" lvl="2" marL="914400" rtl="0" algn="l">
              <a:spcBef>
                <a:spcPts val="0"/>
              </a:spcBef>
              <a:spcAft>
                <a:spcPts val="0"/>
              </a:spcAft>
              <a:buClr>
                <a:srgbClr val="000000"/>
              </a:buClr>
              <a:buSzPts val="1800"/>
              <a:buFont typeface="Arial"/>
              <a:buNone/>
            </a:pPr>
            <a:r>
              <a:t/>
            </a:r>
            <a:endParaRPr/>
          </a:p>
          <a:p>
            <a:pPr indent="0" lvl="3" marL="1371600" rtl="0" algn="l">
              <a:spcBef>
                <a:spcPts val="0"/>
              </a:spcBef>
              <a:spcAft>
                <a:spcPts val="0"/>
              </a:spcAft>
              <a:buClr>
                <a:srgbClr val="000000"/>
              </a:buClr>
              <a:buSzPts val="1800"/>
              <a:buFont typeface="Arial"/>
              <a:buNone/>
            </a:pPr>
            <a:r>
              <a:t/>
            </a:r>
            <a:endParaRPr/>
          </a:p>
          <a:p>
            <a:pPr indent="0" lvl="4" marL="1828800" rtl="0" algn="l">
              <a:spcBef>
                <a:spcPts val="0"/>
              </a:spcBef>
              <a:spcAft>
                <a:spcPts val="0"/>
              </a:spcAft>
              <a:buClr>
                <a:srgbClr val="000000"/>
              </a:buClr>
              <a:buSzPts val="1800"/>
              <a:buFont typeface="Arial"/>
              <a:buNone/>
            </a:pPr>
            <a:r>
              <a:t/>
            </a:r>
            <a:endParaRPr/>
          </a:p>
          <a:p>
            <a:pPr indent="0" lvl="5" marL="2286000" rtl="0" algn="l">
              <a:spcBef>
                <a:spcPts val="0"/>
              </a:spcBef>
              <a:spcAft>
                <a:spcPts val="0"/>
              </a:spcAft>
              <a:buClr>
                <a:srgbClr val="000000"/>
              </a:buClr>
              <a:buSzPts val="1800"/>
              <a:buFont typeface="Arial"/>
              <a:buNone/>
            </a:pPr>
            <a:r>
              <a:t/>
            </a:r>
            <a:endParaRPr/>
          </a:p>
          <a:p>
            <a:pPr indent="0" lvl="6" marL="2743200" rtl="0" algn="l">
              <a:spcBef>
                <a:spcPts val="0"/>
              </a:spcBef>
              <a:spcAft>
                <a:spcPts val="0"/>
              </a:spcAft>
              <a:buClr>
                <a:srgbClr val="000000"/>
              </a:buClr>
              <a:buSzPts val="1800"/>
              <a:buFont typeface="Arial"/>
              <a:buNone/>
            </a:pPr>
            <a:r>
              <a:t/>
            </a:r>
            <a:endParaRPr/>
          </a:p>
          <a:p>
            <a:pPr indent="0" lvl="7" marL="3200400" rtl="0" algn="l">
              <a:spcBef>
                <a:spcPts val="0"/>
              </a:spcBef>
              <a:spcAft>
                <a:spcPts val="0"/>
              </a:spcAft>
              <a:buClr>
                <a:srgbClr val="000000"/>
              </a:buClr>
              <a:buSzPts val="1800"/>
              <a:buFont typeface="Arial"/>
              <a:buNone/>
            </a:pPr>
            <a:r>
              <a:t/>
            </a:r>
            <a:endParaRPr/>
          </a:p>
          <a:p>
            <a:pPr indent="0" lvl="8" marL="3657600" rtl="0" algn="l">
              <a:spcBef>
                <a:spcPts val="0"/>
              </a:spcBef>
              <a:spcAft>
                <a:spcPts val="0"/>
              </a:spcAft>
              <a:buClr>
                <a:srgbClr val="000000"/>
              </a:buClr>
              <a:buSzPts val="18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a53bc82e12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a53bc82e12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ga53bc82e12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343400"/>
            <a:ext cx="5486399"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76" name="Google Shape;17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8776034fef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8776034fef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g38776034fef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8776034fef_0_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8776034fef_0_1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g38776034fef_0_11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8776034fef_0_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8776034fef_0_1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g38776034fef_0_11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8776034fef_0_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8776034fef_0_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g38776034fef_0_9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8776034fef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g38776034fef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8776034fef_0_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g38776034fef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8776034fef_0_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g38776034fef_0_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8779c6b441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g38779c6b441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8776034fef_0_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g38776034fef_0_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8779c6b441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g38779c6b44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8779c6b441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g38779c6b441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8779c6b441_0_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g38779c6b441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chemeClr val="lt1"/>
              </a:buClr>
              <a:buSzPts val="3200"/>
              <a:buNone/>
              <a:defRPr>
                <a:solidFill>
                  <a:schemeClr val="lt1"/>
                </a:solidFill>
              </a:defRPr>
            </a:lvl1pPr>
            <a:lvl2pPr lvl="1" algn="ctr">
              <a:spcBef>
                <a:spcPts val="560"/>
              </a:spcBef>
              <a:spcAft>
                <a:spcPts val="0"/>
              </a:spcAft>
              <a:buClr>
                <a:schemeClr val="lt1"/>
              </a:buClr>
              <a:buSzPts val="2800"/>
              <a:buNone/>
              <a:defRPr>
                <a:solidFill>
                  <a:schemeClr val="lt1"/>
                </a:solidFill>
              </a:defRPr>
            </a:lvl2pPr>
            <a:lvl3pPr lvl="2" algn="ctr">
              <a:spcBef>
                <a:spcPts val="480"/>
              </a:spcBef>
              <a:spcAft>
                <a:spcPts val="0"/>
              </a:spcAft>
              <a:buClr>
                <a:schemeClr val="lt1"/>
              </a:buClr>
              <a:buSzPts val="2400"/>
              <a:buNone/>
              <a:defRPr>
                <a:solidFill>
                  <a:schemeClr val="lt1"/>
                </a:solidFill>
              </a:defRPr>
            </a:lvl3pPr>
            <a:lvl4pPr lvl="3" algn="ctr">
              <a:spcBef>
                <a:spcPts val="400"/>
              </a:spcBef>
              <a:spcAft>
                <a:spcPts val="0"/>
              </a:spcAft>
              <a:buClr>
                <a:schemeClr val="lt1"/>
              </a:buClr>
              <a:buSzPts val="2000"/>
              <a:buNone/>
              <a:defRPr>
                <a:solidFill>
                  <a:schemeClr val="lt1"/>
                </a:solidFill>
              </a:defRPr>
            </a:lvl4pPr>
            <a:lvl5pPr lvl="4" algn="ctr">
              <a:spcBef>
                <a:spcPts val="400"/>
              </a:spcBef>
              <a:spcAft>
                <a:spcPts val="0"/>
              </a:spcAft>
              <a:buClr>
                <a:schemeClr val="lt1"/>
              </a:buClr>
              <a:buSzPts val="2000"/>
              <a:buNone/>
              <a:defRPr>
                <a:solidFill>
                  <a:schemeClr val="lt1"/>
                </a:solidFill>
              </a:defRPr>
            </a:lvl5pPr>
            <a:lvl6pPr lvl="5" algn="ctr">
              <a:spcBef>
                <a:spcPts val="400"/>
              </a:spcBef>
              <a:spcAft>
                <a:spcPts val="0"/>
              </a:spcAft>
              <a:buClr>
                <a:schemeClr val="lt1"/>
              </a:buClr>
              <a:buSzPts val="2000"/>
              <a:buNone/>
              <a:defRPr>
                <a:solidFill>
                  <a:schemeClr val="lt1"/>
                </a:solidFill>
              </a:defRPr>
            </a:lvl6pPr>
            <a:lvl7pPr lvl="6" algn="ctr">
              <a:spcBef>
                <a:spcPts val="400"/>
              </a:spcBef>
              <a:spcAft>
                <a:spcPts val="0"/>
              </a:spcAft>
              <a:buClr>
                <a:schemeClr val="lt1"/>
              </a:buClr>
              <a:buSzPts val="2000"/>
              <a:buNone/>
              <a:defRPr>
                <a:solidFill>
                  <a:schemeClr val="lt1"/>
                </a:solidFill>
              </a:defRPr>
            </a:lvl7pPr>
            <a:lvl8pPr lvl="7" algn="ctr">
              <a:spcBef>
                <a:spcPts val="400"/>
              </a:spcBef>
              <a:spcAft>
                <a:spcPts val="0"/>
              </a:spcAft>
              <a:buClr>
                <a:schemeClr val="lt1"/>
              </a:buClr>
              <a:buSzPts val="2000"/>
              <a:buNone/>
              <a:defRPr>
                <a:solidFill>
                  <a:schemeClr val="lt1"/>
                </a:solidFill>
              </a:defRPr>
            </a:lvl8pPr>
            <a:lvl9pPr lvl="8" algn="ctr">
              <a:spcBef>
                <a:spcPts val="400"/>
              </a:spcBef>
              <a:spcAft>
                <a:spcPts val="0"/>
              </a:spcAft>
              <a:buClr>
                <a:schemeClr val="lt1"/>
              </a:buClr>
              <a:buSzPts val="2000"/>
              <a:buNone/>
              <a:defRPr>
                <a:solidFill>
                  <a:schemeClr val="lt1"/>
                </a:solidFill>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lt1"/>
              </a:buClr>
              <a:buSzPts val="1800"/>
              <a:buChar char="•"/>
              <a:defRPr sz="1800"/>
            </a:lvl6pPr>
            <a:lvl7pPr indent="-342900" lvl="6" marL="3200400" algn="l">
              <a:spcBef>
                <a:spcPts val="360"/>
              </a:spcBef>
              <a:spcAft>
                <a:spcPts val="0"/>
              </a:spcAft>
              <a:buClr>
                <a:schemeClr val="lt1"/>
              </a:buClr>
              <a:buSzPts val="1800"/>
              <a:buChar char="•"/>
              <a:defRPr sz="1800"/>
            </a:lvl7pPr>
            <a:lvl8pPr indent="-342900" lvl="7" marL="3657600" algn="l">
              <a:spcBef>
                <a:spcPts val="360"/>
              </a:spcBef>
              <a:spcAft>
                <a:spcPts val="0"/>
              </a:spcAft>
              <a:buClr>
                <a:schemeClr val="lt1"/>
              </a:buClr>
              <a:buSzPts val="1800"/>
              <a:buChar char="•"/>
              <a:defRPr sz="1800"/>
            </a:lvl8pPr>
            <a:lvl9pPr indent="-342900" lvl="8" marL="4114800" algn="l">
              <a:spcBef>
                <a:spcPts val="360"/>
              </a:spcBef>
              <a:spcAft>
                <a:spcPts val="0"/>
              </a:spcAft>
              <a:buClr>
                <a:schemeClr val="lt1"/>
              </a:buClr>
              <a:buSzPts val="1800"/>
              <a:buChar char="•"/>
              <a:defRPr sz="1800"/>
            </a:lvl9pPr>
          </a:lstStyle>
          <a:p/>
        </p:txBody>
      </p:sp>
      <p:sp>
        <p:nvSpPr>
          <p:cNvPr id="30" name="Google Shape;30;p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lt1"/>
              </a:buClr>
              <a:buSzPts val="1800"/>
              <a:buChar char="•"/>
              <a:defRPr sz="1800"/>
            </a:lvl6pPr>
            <a:lvl7pPr indent="-342900" lvl="6" marL="3200400" algn="l">
              <a:spcBef>
                <a:spcPts val="360"/>
              </a:spcBef>
              <a:spcAft>
                <a:spcPts val="0"/>
              </a:spcAft>
              <a:buClr>
                <a:schemeClr val="lt1"/>
              </a:buClr>
              <a:buSzPts val="1800"/>
              <a:buChar char="•"/>
              <a:defRPr sz="1800"/>
            </a:lvl7pPr>
            <a:lvl8pPr indent="-342900" lvl="7" marL="3657600" algn="l">
              <a:spcBef>
                <a:spcPts val="360"/>
              </a:spcBef>
              <a:spcAft>
                <a:spcPts val="0"/>
              </a:spcAft>
              <a:buClr>
                <a:schemeClr val="lt1"/>
              </a:buClr>
              <a:buSzPts val="1800"/>
              <a:buChar char="•"/>
              <a:defRPr sz="1800"/>
            </a:lvl8pPr>
            <a:lvl9pPr indent="-342900" lvl="8" marL="4114800" algn="l">
              <a:spcBef>
                <a:spcPts val="360"/>
              </a:spcBef>
              <a:spcAft>
                <a:spcPts val="0"/>
              </a:spcAft>
              <a:buClr>
                <a:schemeClr val="lt1"/>
              </a:buClr>
              <a:buSzPts val="1800"/>
              <a:buChar char="•"/>
              <a:defRPr sz="1800"/>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 name="Shape 34"/>
        <p:cNvGrpSpPr/>
        <p:nvPr/>
      </p:nvGrpSpPr>
      <p:grpSpPr>
        <a:xfrm>
          <a:off x="0" y="0"/>
          <a:ext cx="0" cy="0"/>
          <a:chOff x="0" y="0"/>
          <a:chExt cx="0" cy="0"/>
        </a:xfrm>
      </p:grpSpPr>
      <p:sp>
        <p:nvSpPr>
          <p:cNvPr id="35" name="Google Shape;35;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38" name="Shape 38"/>
        <p:cNvGrpSpPr/>
        <p:nvPr/>
      </p:nvGrpSpPr>
      <p:grpSpPr>
        <a:xfrm>
          <a:off x="0" y="0"/>
          <a:ext cx="0" cy="0"/>
          <a:chOff x="0" y="0"/>
          <a:chExt cx="0" cy="0"/>
        </a:xfrm>
      </p:grpSpPr>
      <p:sp>
        <p:nvSpPr>
          <p:cNvPr id="39" name="Google Shape;39;p6"/>
          <p:cNvSpPr txBox="1"/>
          <p:nvPr>
            <p:ph idx="1" type="body"/>
          </p:nvPr>
        </p:nvSpPr>
        <p:spPr>
          <a:xfrm>
            <a:off x="457200" y="274638"/>
            <a:ext cx="8229600" cy="5851525"/>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sp>
        <p:nvSpPr>
          <p:cNvPr id="46" name="Google Shape;46;p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lt1"/>
              </a:buClr>
              <a:buSzPts val="2000"/>
              <a:buNone/>
              <a:defRPr sz="2000">
                <a:solidFill>
                  <a:schemeClr val="lt1"/>
                </a:solidFill>
              </a:defRPr>
            </a:lvl1pPr>
            <a:lvl2pPr indent="-228600" lvl="1" marL="914400" algn="l">
              <a:spcBef>
                <a:spcPts val="360"/>
              </a:spcBef>
              <a:spcAft>
                <a:spcPts val="0"/>
              </a:spcAft>
              <a:buClr>
                <a:schemeClr val="lt1"/>
              </a:buClr>
              <a:buSzPts val="1800"/>
              <a:buNone/>
              <a:defRPr sz="1800">
                <a:solidFill>
                  <a:schemeClr val="lt1"/>
                </a:solidFill>
              </a:defRPr>
            </a:lvl2pPr>
            <a:lvl3pPr indent="-228600" lvl="2" marL="1371600" algn="l">
              <a:spcBef>
                <a:spcPts val="320"/>
              </a:spcBef>
              <a:spcAft>
                <a:spcPts val="0"/>
              </a:spcAft>
              <a:buClr>
                <a:schemeClr val="lt1"/>
              </a:buClr>
              <a:buSzPts val="1600"/>
              <a:buNone/>
              <a:defRPr sz="1600">
                <a:solidFill>
                  <a:schemeClr val="lt1"/>
                </a:solidFill>
              </a:defRPr>
            </a:lvl3pPr>
            <a:lvl4pPr indent="-228600" lvl="3" marL="1828800" algn="l">
              <a:spcBef>
                <a:spcPts val="280"/>
              </a:spcBef>
              <a:spcAft>
                <a:spcPts val="0"/>
              </a:spcAft>
              <a:buClr>
                <a:schemeClr val="lt1"/>
              </a:buClr>
              <a:buSzPts val="1400"/>
              <a:buNone/>
              <a:defRPr sz="1400">
                <a:solidFill>
                  <a:schemeClr val="lt1"/>
                </a:solidFill>
              </a:defRPr>
            </a:lvl4pPr>
            <a:lvl5pPr indent="-228600" lvl="4" marL="2286000" algn="l">
              <a:spcBef>
                <a:spcPts val="280"/>
              </a:spcBef>
              <a:spcAft>
                <a:spcPts val="0"/>
              </a:spcAft>
              <a:buClr>
                <a:schemeClr val="lt1"/>
              </a:buClr>
              <a:buSzPts val="1400"/>
              <a:buNone/>
              <a:defRPr sz="1400">
                <a:solidFill>
                  <a:schemeClr val="lt1"/>
                </a:solidFill>
              </a:defRPr>
            </a:lvl5pPr>
            <a:lvl6pPr indent="-228600" lvl="5" marL="2743200" algn="l">
              <a:spcBef>
                <a:spcPts val="280"/>
              </a:spcBef>
              <a:spcAft>
                <a:spcPts val="0"/>
              </a:spcAft>
              <a:buClr>
                <a:schemeClr val="lt1"/>
              </a:buClr>
              <a:buSzPts val="1400"/>
              <a:buNone/>
              <a:defRPr sz="1400">
                <a:solidFill>
                  <a:schemeClr val="lt1"/>
                </a:solidFill>
              </a:defRPr>
            </a:lvl6pPr>
            <a:lvl7pPr indent="-228600" lvl="6" marL="3200400" algn="l">
              <a:spcBef>
                <a:spcPts val="280"/>
              </a:spcBef>
              <a:spcAft>
                <a:spcPts val="0"/>
              </a:spcAft>
              <a:buClr>
                <a:schemeClr val="lt1"/>
              </a:buClr>
              <a:buSzPts val="1400"/>
              <a:buNone/>
              <a:defRPr sz="1400">
                <a:solidFill>
                  <a:schemeClr val="lt1"/>
                </a:solidFill>
              </a:defRPr>
            </a:lvl7pPr>
            <a:lvl8pPr indent="-228600" lvl="7" marL="3657600" algn="l">
              <a:spcBef>
                <a:spcPts val="280"/>
              </a:spcBef>
              <a:spcAft>
                <a:spcPts val="0"/>
              </a:spcAft>
              <a:buClr>
                <a:schemeClr val="lt1"/>
              </a:buClr>
              <a:buSzPts val="1400"/>
              <a:buNone/>
              <a:defRPr sz="1400">
                <a:solidFill>
                  <a:schemeClr val="lt1"/>
                </a:solidFill>
              </a:defRPr>
            </a:lvl8pPr>
            <a:lvl9pPr indent="-228600" lvl="8" marL="4114800" algn="l">
              <a:spcBef>
                <a:spcPts val="280"/>
              </a:spcBef>
              <a:spcAft>
                <a:spcPts val="0"/>
              </a:spcAft>
              <a:buClr>
                <a:schemeClr val="lt1"/>
              </a:buClr>
              <a:buSzPts val="1400"/>
              <a:buNone/>
              <a:defRPr sz="1400">
                <a:solidFill>
                  <a:schemeClr val="lt1"/>
                </a:solidFill>
              </a:defRPr>
            </a:lvl9pPr>
          </a:lstStyle>
          <a:p/>
        </p:txBody>
      </p:sp>
      <p:sp>
        <p:nvSpPr>
          <p:cNvPr id="48" name="Google Shape;4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None/>
              <a:defRPr b="1" sz="24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54" name="Google Shape;54;p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lt1"/>
              </a:buClr>
              <a:buSzPts val="1600"/>
              <a:buChar char="•"/>
              <a:defRPr sz="1600"/>
            </a:lvl6pPr>
            <a:lvl7pPr indent="-330200" lvl="6" marL="3200400" algn="l">
              <a:spcBef>
                <a:spcPts val="320"/>
              </a:spcBef>
              <a:spcAft>
                <a:spcPts val="0"/>
              </a:spcAft>
              <a:buClr>
                <a:schemeClr val="lt1"/>
              </a:buClr>
              <a:buSzPts val="1600"/>
              <a:buChar char="•"/>
              <a:defRPr sz="1600"/>
            </a:lvl7pPr>
            <a:lvl8pPr indent="-330200" lvl="7" marL="3657600" algn="l">
              <a:spcBef>
                <a:spcPts val="320"/>
              </a:spcBef>
              <a:spcAft>
                <a:spcPts val="0"/>
              </a:spcAft>
              <a:buClr>
                <a:schemeClr val="lt1"/>
              </a:buClr>
              <a:buSzPts val="1600"/>
              <a:buChar char="•"/>
              <a:defRPr sz="1600"/>
            </a:lvl8pPr>
            <a:lvl9pPr indent="-330200" lvl="8" marL="4114800" algn="l">
              <a:spcBef>
                <a:spcPts val="320"/>
              </a:spcBef>
              <a:spcAft>
                <a:spcPts val="0"/>
              </a:spcAft>
              <a:buClr>
                <a:schemeClr val="lt1"/>
              </a:buClr>
              <a:buSzPts val="1600"/>
              <a:buChar char="•"/>
              <a:defRPr sz="1600"/>
            </a:lvl9pPr>
          </a:lstStyle>
          <a:p/>
        </p:txBody>
      </p:sp>
      <p:sp>
        <p:nvSpPr>
          <p:cNvPr id="55" name="Google Shape;55;p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None/>
              <a:defRPr b="1" sz="24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56" name="Google Shape;56;p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lt1"/>
              </a:buClr>
              <a:buSzPts val="1600"/>
              <a:buChar char="•"/>
              <a:defRPr sz="1600"/>
            </a:lvl6pPr>
            <a:lvl7pPr indent="-330200" lvl="6" marL="3200400" algn="l">
              <a:spcBef>
                <a:spcPts val="320"/>
              </a:spcBef>
              <a:spcAft>
                <a:spcPts val="0"/>
              </a:spcAft>
              <a:buClr>
                <a:schemeClr val="lt1"/>
              </a:buClr>
              <a:buSzPts val="1600"/>
              <a:buChar char="•"/>
              <a:defRPr sz="1600"/>
            </a:lvl7pPr>
            <a:lvl8pPr indent="-330200" lvl="7" marL="3657600" algn="l">
              <a:spcBef>
                <a:spcPts val="320"/>
              </a:spcBef>
              <a:spcAft>
                <a:spcPts val="0"/>
              </a:spcAft>
              <a:buClr>
                <a:schemeClr val="lt1"/>
              </a:buClr>
              <a:buSzPts val="1600"/>
              <a:buChar char="•"/>
              <a:defRPr sz="1600"/>
            </a:lvl8pPr>
            <a:lvl9pPr indent="-330200" lvl="8" marL="4114800" algn="l">
              <a:spcBef>
                <a:spcPts val="320"/>
              </a:spcBef>
              <a:spcAft>
                <a:spcPts val="0"/>
              </a:spcAft>
              <a:buClr>
                <a:schemeClr val="lt1"/>
              </a:buClr>
              <a:buSzPts val="1600"/>
              <a:buChar char="•"/>
              <a:defRPr sz="1600"/>
            </a:lvl9pPr>
          </a:lstStyle>
          <a:p/>
        </p:txBody>
      </p:sp>
      <p:sp>
        <p:nvSpPr>
          <p:cNvPr id="57" name="Google Shape;57;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lt1"/>
              </a:buClr>
              <a:buSzPts val="3200"/>
              <a:buChar char="•"/>
              <a:defRPr sz="3200"/>
            </a:lvl1pPr>
            <a:lvl2pPr indent="-406400" lvl="1" marL="914400" algn="l">
              <a:spcBef>
                <a:spcPts val="560"/>
              </a:spcBef>
              <a:spcAft>
                <a:spcPts val="0"/>
              </a:spcAft>
              <a:buClr>
                <a:schemeClr val="lt1"/>
              </a:buClr>
              <a:buSzPts val="2800"/>
              <a:buChar char="–"/>
              <a:defRPr sz="2800"/>
            </a:lvl2pPr>
            <a:lvl3pPr indent="-381000" lvl="2" marL="1371600" algn="l">
              <a:spcBef>
                <a:spcPts val="480"/>
              </a:spcBef>
              <a:spcAft>
                <a:spcPts val="0"/>
              </a:spcAft>
              <a:buClr>
                <a:schemeClr val="lt1"/>
              </a:buClr>
              <a:buSzPts val="2400"/>
              <a:buChar char="•"/>
              <a:defRPr sz="2400"/>
            </a:lvl3pPr>
            <a:lvl4pPr indent="-355600" lvl="3" marL="1828800" algn="l">
              <a:spcBef>
                <a:spcPts val="400"/>
              </a:spcBef>
              <a:spcAft>
                <a:spcPts val="0"/>
              </a:spcAft>
              <a:buClr>
                <a:schemeClr val="lt1"/>
              </a:buClr>
              <a:buSzPts val="2000"/>
              <a:buChar char="–"/>
              <a:defRPr sz="2000"/>
            </a:lvl4pPr>
            <a:lvl5pPr indent="-355600" lvl="4" marL="2286000" algn="l">
              <a:spcBef>
                <a:spcPts val="400"/>
              </a:spcBef>
              <a:spcAft>
                <a:spcPts val="0"/>
              </a:spcAft>
              <a:buClr>
                <a:schemeClr val="lt1"/>
              </a:buClr>
              <a:buSzPts val="2000"/>
              <a:buChar char="»"/>
              <a:defRPr sz="2000"/>
            </a:lvl5pPr>
            <a:lvl6pPr indent="-355600" lvl="5" marL="2743200" algn="l">
              <a:spcBef>
                <a:spcPts val="400"/>
              </a:spcBef>
              <a:spcAft>
                <a:spcPts val="0"/>
              </a:spcAft>
              <a:buClr>
                <a:schemeClr val="lt1"/>
              </a:buClr>
              <a:buSzPts val="2000"/>
              <a:buChar char="•"/>
              <a:defRPr sz="2000"/>
            </a:lvl6pPr>
            <a:lvl7pPr indent="-355600" lvl="6" marL="3200400" algn="l">
              <a:spcBef>
                <a:spcPts val="400"/>
              </a:spcBef>
              <a:spcAft>
                <a:spcPts val="0"/>
              </a:spcAft>
              <a:buClr>
                <a:schemeClr val="lt1"/>
              </a:buClr>
              <a:buSzPts val="2000"/>
              <a:buChar char="•"/>
              <a:defRPr sz="2000"/>
            </a:lvl7pPr>
            <a:lvl8pPr indent="-355600" lvl="7" marL="3657600" algn="l">
              <a:spcBef>
                <a:spcPts val="400"/>
              </a:spcBef>
              <a:spcAft>
                <a:spcPts val="0"/>
              </a:spcAft>
              <a:buClr>
                <a:schemeClr val="lt1"/>
              </a:buClr>
              <a:buSzPts val="2000"/>
              <a:buChar char="•"/>
              <a:defRPr sz="2000"/>
            </a:lvl8pPr>
            <a:lvl9pPr indent="-355600" lvl="8" marL="4114800" algn="l">
              <a:spcBef>
                <a:spcPts val="400"/>
              </a:spcBef>
              <a:spcAft>
                <a:spcPts val="0"/>
              </a:spcAft>
              <a:buClr>
                <a:schemeClr val="lt1"/>
              </a:buClr>
              <a:buSzPts val="2000"/>
              <a:buChar char="•"/>
              <a:defRPr sz="2000"/>
            </a:lvl9pPr>
          </a:lstStyle>
          <a:p/>
        </p:txBody>
      </p:sp>
      <p:sp>
        <p:nvSpPr>
          <p:cNvPr id="63" name="Google Shape;63;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64" name="Google Shape;64;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6pPr>
            <a:lvl7pPr lvl="6"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7pPr>
            <a:lvl8pPr lvl="7"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8pPr>
            <a:lvl9pPr lvl="8"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9pPr>
          </a:lstStyle>
          <a:p/>
        </p:txBody>
      </p:sp>
      <p:sp>
        <p:nvSpPr>
          <p:cNvPr id="70" name="Google Shape;70;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1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83" name="Google Shape;83;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alibri"/>
                <a:ea typeface="Calibri"/>
                <a:cs typeface="Calibri"/>
                <a:sym typeface="Calibri"/>
              </a:defRPr>
            </a:lvl1pPr>
            <a:lvl2pPr indent="0" lvl="1" marL="0" marR="0" rtl="0" algn="r">
              <a:spcBef>
                <a:spcPts val="0"/>
              </a:spcBef>
              <a:buNone/>
              <a:defRPr b="0" i="0" sz="1200" u="none" cap="none" strike="noStrike">
                <a:solidFill>
                  <a:schemeClr val="lt1"/>
                </a:solidFill>
                <a:latin typeface="Calibri"/>
                <a:ea typeface="Calibri"/>
                <a:cs typeface="Calibri"/>
                <a:sym typeface="Calibri"/>
              </a:defRPr>
            </a:lvl2pPr>
            <a:lvl3pPr indent="0" lvl="2" marL="0" marR="0" rtl="0" algn="r">
              <a:spcBef>
                <a:spcPts val="0"/>
              </a:spcBef>
              <a:buNone/>
              <a:defRPr b="0" i="0" sz="1200" u="none" cap="none" strike="noStrike">
                <a:solidFill>
                  <a:schemeClr val="lt1"/>
                </a:solidFill>
                <a:latin typeface="Calibri"/>
                <a:ea typeface="Calibri"/>
                <a:cs typeface="Calibri"/>
                <a:sym typeface="Calibri"/>
              </a:defRPr>
            </a:lvl3pPr>
            <a:lvl4pPr indent="0" lvl="3" marL="0" marR="0" rtl="0" algn="r">
              <a:spcBef>
                <a:spcPts val="0"/>
              </a:spcBef>
              <a:buNone/>
              <a:defRPr b="0" i="0" sz="1200" u="none" cap="none" strike="noStrike">
                <a:solidFill>
                  <a:schemeClr val="lt1"/>
                </a:solidFill>
                <a:latin typeface="Calibri"/>
                <a:ea typeface="Calibri"/>
                <a:cs typeface="Calibri"/>
                <a:sym typeface="Calibri"/>
              </a:defRPr>
            </a:lvl4pPr>
            <a:lvl5pPr indent="0" lvl="4" marL="0" marR="0" rtl="0" algn="r">
              <a:spcBef>
                <a:spcPts val="0"/>
              </a:spcBef>
              <a:buNone/>
              <a:defRPr b="0" i="0" sz="1200" u="none" cap="none" strike="noStrike">
                <a:solidFill>
                  <a:schemeClr val="lt1"/>
                </a:solidFill>
                <a:latin typeface="Calibri"/>
                <a:ea typeface="Calibri"/>
                <a:cs typeface="Calibri"/>
                <a:sym typeface="Calibri"/>
              </a:defRPr>
            </a:lvl5pPr>
            <a:lvl6pPr indent="0" lvl="5" marL="0" marR="0" rtl="0" algn="r">
              <a:spcBef>
                <a:spcPts val="0"/>
              </a:spcBef>
              <a:buNone/>
              <a:defRPr b="0" i="0" sz="1200" u="none" cap="none" strike="noStrike">
                <a:solidFill>
                  <a:schemeClr val="lt1"/>
                </a:solidFill>
                <a:latin typeface="Calibri"/>
                <a:ea typeface="Calibri"/>
                <a:cs typeface="Calibri"/>
                <a:sym typeface="Calibri"/>
              </a:defRPr>
            </a:lvl6pPr>
            <a:lvl7pPr indent="0" lvl="6" marL="0" marR="0" rtl="0" algn="r">
              <a:spcBef>
                <a:spcPts val="0"/>
              </a:spcBef>
              <a:buNone/>
              <a:defRPr b="0" i="0" sz="1200" u="none" cap="none" strike="noStrike">
                <a:solidFill>
                  <a:schemeClr val="lt1"/>
                </a:solidFill>
                <a:latin typeface="Calibri"/>
                <a:ea typeface="Calibri"/>
                <a:cs typeface="Calibri"/>
                <a:sym typeface="Calibri"/>
              </a:defRPr>
            </a:lvl7pPr>
            <a:lvl8pPr indent="0" lvl="7" marL="0" marR="0" rtl="0" algn="r">
              <a:spcBef>
                <a:spcPts val="0"/>
              </a:spcBef>
              <a:buNone/>
              <a:defRPr b="0" i="0" sz="1200" u="none" cap="none" strike="noStrike">
                <a:solidFill>
                  <a:schemeClr val="lt1"/>
                </a:solidFill>
                <a:latin typeface="Calibri"/>
                <a:ea typeface="Calibri"/>
                <a:cs typeface="Calibri"/>
                <a:sym typeface="Calibri"/>
              </a:defRPr>
            </a:lvl8pPr>
            <a:lvl9pPr indent="0" lvl="8" marL="0" marR="0" rtl="0" algn="r">
              <a:spcBef>
                <a:spcPts val="0"/>
              </a:spcBef>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youtube.com/watch?v=-RVzAmrf5ko" TargetMode="Externa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4RiHd4c1F8c" TargetMode="Externa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0" Type="http://schemas.openxmlformats.org/officeDocument/2006/relationships/image" Target="../media/image7.png"/><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2.png"/><Relationship Id="rId5" Type="http://schemas.openxmlformats.org/officeDocument/2006/relationships/image" Target="../media/image19.png"/><Relationship Id="rId6" Type="http://schemas.openxmlformats.org/officeDocument/2006/relationships/image" Target="../media/image12.png"/><Relationship Id="rId7" Type="http://schemas.openxmlformats.org/officeDocument/2006/relationships/image" Target="../media/image1.png"/><Relationship Id="rId8"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timeforgeography.co.uk/videos_list/coasts/Explain-how-a-beach-is-formed/"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timeforgeography.co.uk/videos_list/coasts/Explain-how-a-beach-is-formed/" TargetMode="Externa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timeforgeography.co.uk/videos_list/coasts/Explain-with-the-use-of-a-diagram-how-the-landform-shown-was-formed/"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timeforgeography.co.uk/videos_list/coasts/Explain-with-the-use-of-a-diagram-how-the-landform-shown-was-formed/" TargetMode="Externa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www.youtube.com/watch?v=vWaRiD5ym74" TargetMode="External"/><Relationship Id="rId4"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timeforgeography.co.uk/videos-list/coasts/Examine-how-physical-processes-work-together-in-the-formation-of-the-spit-shown/"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16.pn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16.pn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16.png"/><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16.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16.png"/><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www.alevelgeography.com/wp-content/uploads/2014/02/baysandheadlandsbefore.gif" TargetMode="External"/><Relationship Id="rId4" Type="http://schemas.openxmlformats.org/officeDocument/2006/relationships/image" Target="../media/image32.gif"/><Relationship Id="rId5" Type="http://schemas.openxmlformats.org/officeDocument/2006/relationships/hyperlink" Target="http://www.alevelgeography.com/wp-content/uploads/2014/02/baysandheadlandsafter.gif" TargetMode="External"/><Relationship Id="rId6" Type="http://schemas.openxmlformats.org/officeDocument/2006/relationships/image" Target="../media/image36.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16.png"/><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16.png"/><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16.png"/><Relationship Id="rId4" Type="http://schemas.openxmlformats.org/officeDocument/2006/relationships/image" Target="../media/image3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image" Target="../media/image16.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4"/>
          <p:cNvSpPr txBox="1"/>
          <p:nvPr>
            <p:ph type="ctrTitle"/>
          </p:nvPr>
        </p:nvSpPr>
        <p:spPr>
          <a:xfrm>
            <a:off x="274577" y="0"/>
            <a:ext cx="8603426" cy="14700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6000"/>
              <a:buFont typeface="Rockwell"/>
              <a:buNone/>
            </a:pPr>
            <a:r>
              <a:rPr b="1" lang="en-US" sz="6000">
                <a:latin typeface="Rockwell"/>
                <a:ea typeface="Rockwell"/>
                <a:cs typeface="Rockwell"/>
                <a:sym typeface="Rockwell"/>
              </a:rPr>
              <a:t>Coastal Landforms</a:t>
            </a:r>
            <a:endParaRPr b="1" sz="6000">
              <a:latin typeface="Rockwell"/>
              <a:ea typeface="Rockwell"/>
              <a:cs typeface="Rockwell"/>
              <a:sym typeface="Rockwell"/>
            </a:endParaRPr>
          </a:p>
        </p:txBody>
      </p:sp>
      <p:sp>
        <p:nvSpPr>
          <p:cNvPr id="91" name="Google Shape;91;p14"/>
          <p:cNvSpPr txBox="1"/>
          <p:nvPr>
            <p:ph idx="1" type="subTitle"/>
          </p:nvPr>
        </p:nvSpPr>
        <p:spPr>
          <a:xfrm>
            <a:off x="503391" y="5957187"/>
            <a:ext cx="8271645" cy="793545"/>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4400"/>
              <a:buNone/>
            </a:pPr>
            <a:r>
              <a:rPr lang="en-US" sz="4400">
                <a:latin typeface="Rockwell"/>
                <a:ea typeface="Rockwell"/>
                <a:cs typeface="Rockwell"/>
                <a:sym typeface="Rockwell"/>
              </a:rPr>
              <a:t>Formation &amp; Characteristics</a:t>
            </a:r>
            <a:endParaRPr sz="4400">
              <a:latin typeface="Rockwell"/>
              <a:ea typeface="Rockwell"/>
              <a:cs typeface="Rockwell"/>
              <a:sym typeface="Rockwell"/>
            </a:endParaRPr>
          </a:p>
        </p:txBody>
      </p:sp>
      <p:pic>
        <p:nvPicPr>
          <p:cNvPr descr="Screen Shot 2018-11-27 at 4.00.57 PM.png" id="92" name="Google Shape;92;p14"/>
          <p:cNvPicPr preferRelativeResize="0"/>
          <p:nvPr/>
        </p:nvPicPr>
        <p:blipFill rotWithShape="1">
          <a:blip r:embed="rId3">
            <a:alphaModFix/>
          </a:blip>
          <a:srcRect b="0" l="0" r="0" t="0"/>
          <a:stretch/>
        </p:blipFill>
        <p:spPr>
          <a:xfrm>
            <a:off x="0" y="1470025"/>
            <a:ext cx="9144000" cy="44871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Syllabus Link</a:t>
            </a:r>
            <a:endParaRPr>
              <a:latin typeface="Rockwell"/>
              <a:ea typeface="Rockwell"/>
              <a:cs typeface="Rockwell"/>
              <a:sym typeface="Rockwell"/>
            </a:endParaRPr>
          </a:p>
        </p:txBody>
      </p:sp>
      <p:sp>
        <p:nvSpPr>
          <p:cNvPr id="98" name="Google Shape;98;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3200"/>
              <a:buNone/>
            </a:pPr>
            <a:r>
              <a:rPr lang="en-US"/>
              <a:t>The characteristics and formation of coastal landforms of erosion and deposition, including </a:t>
            </a:r>
            <a:endParaRPr/>
          </a:p>
          <a:p>
            <a:pPr indent="-285750" lvl="1" marL="742950" rtl="0" algn="l">
              <a:spcBef>
                <a:spcPts val="640"/>
              </a:spcBef>
              <a:spcAft>
                <a:spcPts val="0"/>
              </a:spcAft>
              <a:buClr>
                <a:schemeClr val="lt1"/>
              </a:buClr>
              <a:buSzPts val="3200"/>
              <a:buFont typeface="Arial"/>
              <a:buChar char="•"/>
            </a:pPr>
            <a:r>
              <a:rPr lang="en-US" sz="3200"/>
              <a:t>wave cut platform</a:t>
            </a:r>
            <a:endParaRPr sz="3200"/>
          </a:p>
          <a:p>
            <a:pPr indent="-285750" lvl="1" marL="742950" rtl="0" algn="l">
              <a:spcBef>
                <a:spcPts val="640"/>
              </a:spcBef>
              <a:spcAft>
                <a:spcPts val="0"/>
              </a:spcAft>
              <a:buClr>
                <a:schemeClr val="lt1"/>
              </a:buClr>
              <a:buSzPts val="3200"/>
              <a:buFont typeface="Arial"/>
              <a:buChar char="•"/>
            </a:pPr>
            <a:r>
              <a:rPr lang="en-US" sz="3200"/>
              <a:t>cliff,</a:t>
            </a:r>
            <a:endParaRPr/>
          </a:p>
          <a:p>
            <a:pPr indent="-285750" lvl="1" marL="742950" rtl="0" algn="l">
              <a:spcBef>
                <a:spcPts val="640"/>
              </a:spcBef>
              <a:spcAft>
                <a:spcPts val="0"/>
              </a:spcAft>
              <a:buClr>
                <a:schemeClr val="lt1"/>
              </a:buClr>
              <a:buSzPts val="3200"/>
              <a:buFont typeface="Arial"/>
              <a:buChar char="•"/>
            </a:pPr>
            <a:r>
              <a:rPr lang="en-US" sz="3200"/>
              <a:t>stack,</a:t>
            </a:r>
            <a:endParaRPr/>
          </a:p>
          <a:p>
            <a:pPr indent="-285750" lvl="1" marL="742950" rtl="0" algn="l">
              <a:spcBef>
                <a:spcPts val="640"/>
              </a:spcBef>
              <a:spcAft>
                <a:spcPts val="0"/>
              </a:spcAft>
              <a:buClr>
                <a:schemeClr val="lt1"/>
              </a:buClr>
              <a:buSzPts val="3200"/>
              <a:buFont typeface="Arial"/>
              <a:buChar char="•"/>
            </a:pPr>
            <a:r>
              <a:rPr lang="en-US" sz="3200"/>
              <a:t>spit </a:t>
            </a:r>
            <a:endParaRPr sz="3200"/>
          </a:p>
          <a:p>
            <a:pPr indent="-285750" lvl="1" marL="742950" rtl="0" algn="l">
              <a:spcBef>
                <a:spcPts val="640"/>
              </a:spcBef>
              <a:spcAft>
                <a:spcPts val="0"/>
              </a:spcAft>
              <a:buClr>
                <a:schemeClr val="lt1"/>
              </a:buClr>
              <a:buSzPts val="3200"/>
              <a:buFont typeface="Arial"/>
              <a:buChar char="•"/>
            </a:pPr>
            <a:r>
              <a:rPr lang="en-US" sz="3200"/>
              <a:t>beaches </a:t>
            </a:r>
            <a:endParaRPr sz="3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457200" y="274638"/>
            <a:ext cx="8229600" cy="1143000"/>
          </a:xfrm>
          <a:prstGeom prst="rect">
            <a:avLst/>
          </a:prstGeom>
          <a:no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4400"/>
              <a:buFont typeface="Rockwell"/>
              <a:buNone/>
            </a:pPr>
            <a:r>
              <a:rPr b="1" lang="en-US">
                <a:solidFill>
                  <a:srgbClr val="FFFFFF"/>
                </a:solidFill>
                <a:latin typeface="Rockwell"/>
                <a:ea typeface="Rockwell"/>
                <a:cs typeface="Rockwell"/>
                <a:sym typeface="Rockwell"/>
              </a:rPr>
              <a:t>Coastal Processes Recap</a:t>
            </a:r>
            <a:endParaRPr b="1">
              <a:solidFill>
                <a:srgbClr val="FFFFFF"/>
              </a:solidFill>
              <a:latin typeface="Rockwell"/>
              <a:ea typeface="Rockwell"/>
              <a:cs typeface="Rockwell"/>
              <a:sym typeface="Rockwell"/>
            </a:endParaRPr>
          </a:p>
        </p:txBody>
      </p:sp>
      <p:grpSp>
        <p:nvGrpSpPr>
          <p:cNvPr id="104" name="Google Shape;104;p16"/>
          <p:cNvGrpSpPr/>
          <p:nvPr/>
        </p:nvGrpSpPr>
        <p:grpSpPr>
          <a:xfrm>
            <a:off x="615557" y="1556792"/>
            <a:ext cx="7875589" cy="5040560"/>
            <a:chOff x="3997" y="0"/>
            <a:chExt cx="7875589" cy="5040560"/>
          </a:xfrm>
        </p:grpSpPr>
        <p:sp>
          <p:nvSpPr>
            <p:cNvPr id="105" name="Google Shape;105;p16"/>
            <p:cNvSpPr/>
            <p:nvPr/>
          </p:nvSpPr>
          <p:spPr>
            <a:xfrm>
              <a:off x="594065" y="0"/>
              <a:ext cx="6732748" cy="5040560"/>
            </a:xfrm>
            <a:prstGeom prst="rightArrow">
              <a:avLst>
                <a:gd fmla="val 50000" name="adj1"/>
                <a:gd fmla="val 50000" name="adj2"/>
              </a:avLst>
            </a:prstGeom>
            <a:gradFill>
              <a:gsLst>
                <a:gs pos="0">
                  <a:srgbClr val="9BE9FF"/>
                </a:gs>
                <a:gs pos="35000">
                  <a:srgbClr val="B8F1FF"/>
                </a:gs>
                <a:gs pos="100000">
                  <a:srgbClr val="E2FBFF"/>
                </a:gs>
              </a:gsLst>
              <a:lin ang="16200000" scaled="0"/>
            </a:grad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6"/>
            <p:cNvSpPr/>
            <p:nvPr/>
          </p:nvSpPr>
          <p:spPr>
            <a:xfrm>
              <a:off x="3997" y="1512168"/>
              <a:ext cx="2171421" cy="2016224"/>
            </a:xfrm>
            <a:prstGeom prst="roundRect">
              <a:avLst>
                <a:gd fmla="val 16667" name="adj"/>
              </a:avLst>
            </a:prstGeom>
            <a:solidFill>
              <a:schemeClr val="lt1"/>
            </a:solidFill>
            <a:ln cap="flat" cmpd="sng" w="254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6"/>
            <p:cNvSpPr txBox="1"/>
            <p:nvPr/>
          </p:nvSpPr>
          <p:spPr>
            <a:xfrm>
              <a:off x="102421" y="1610592"/>
              <a:ext cx="1974573" cy="1819376"/>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1" i="0" lang="en-US" sz="2400" u="sng" cap="none" strike="noStrike">
                  <a:solidFill>
                    <a:schemeClr val="dk1"/>
                  </a:solidFill>
                  <a:latin typeface="Calibri"/>
                  <a:ea typeface="Calibri"/>
                  <a:cs typeface="Calibri"/>
                  <a:sym typeface="Calibri"/>
                </a:rPr>
                <a:t>Erosion</a:t>
              </a:r>
              <a:endParaRPr/>
            </a:p>
            <a:p>
              <a:pPr indent="0" lvl="0" marL="0" marR="0" rtl="0" algn="ctr">
                <a:lnSpc>
                  <a:spcPct val="90000"/>
                </a:lnSpc>
                <a:spcBef>
                  <a:spcPts val="840"/>
                </a:spcBef>
                <a:spcAft>
                  <a:spcPts val="0"/>
                </a:spcAft>
                <a:buNone/>
              </a:pPr>
              <a:r>
                <a:rPr b="0" i="0" lang="en-US" sz="1800" u="none" cap="none" strike="noStrike">
                  <a:solidFill>
                    <a:schemeClr val="dk1"/>
                  </a:solidFill>
                  <a:latin typeface="Calibri"/>
                  <a:ea typeface="Calibri"/>
                  <a:cs typeface="Calibri"/>
                  <a:sym typeface="Calibri"/>
                </a:rPr>
                <a:t>The wearing away of the land/ cliff by the action of the sea</a:t>
              </a:r>
              <a:endParaRPr b="0" i="0" sz="1800" u="none" cap="none" strike="noStrike">
                <a:solidFill>
                  <a:schemeClr val="dk1"/>
                </a:solidFill>
                <a:latin typeface="Calibri"/>
                <a:ea typeface="Calibri"/>
                <a:cs typeface="Calibri"/>
                <a:sym typeface="Calibri"/>
              </a:endParaRPr>
            </a:p>
          </p:txBody>
        </p:sp>
        <p:sp>
          <p:nvSpPr>
            <p:cNvPr id="108" name="Google Shape;108;p16"/>
            <p:cNvSpPr/>
            <p:nvPr/>
          </p:nvSpPr>
          <p:spPr>
            <a:xfrm>
              <a:off x="2443058" y="1512168"/>
              <a:ext cx="3194599" cy="2016224"/>
            </a:xfrm>
            <a:prstGeom prst="roundRect">
              <a:avLst>
                <a:gd fmla="val 16667" name="adj"/>
              </a:avLst>
            </a:prstGeom>
            <a:solidFill>
              <a:schemeClr val="lt1"/>
            </a:solidFill>
            <a:ln cap="flat" cmpd="sng" w="254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6"/>
            <p:cNvSpPr txBox="1"/>
            <p:nvPr/>
          </p:nvSpPr>
          <p:spPr>
            <a:xfrm>
              <a:off x="2541482" y="1610592"/>
              <a:ext cx="2997751" cy="1819376"/>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1" i="0" lang="en-US" sz="2400" u="sng" cap="none" strike="noStrike">
                  <a:solidFill>
                    <a:schemeClr val="dk1"/>
                  </a:solidFill>
                  <a:latin typeface="Calibri"/>
                  <a:ea typeface="Calibri"/>
                  <a:cs typeface="Calibri"/>
                  <a:sym typeface="Calibri"/>
                </a:rPr>
                <a:t>Transportation</a:t>
              </a:r>
              <a:endParaRPr/>
            </a:p>
            <a:p>
              <a:pPr indent="0" lvl="0" marL="0" marR="0" rtl="0" algn="ctr">
                <a:lnSpc>
                  <a:spcPct val="90000"/>
                </a:lnSpc>
                <a:spcBef>
                  <a:spcPts val="840"/>
                </a:spcBef>
                <a:spcAft>
                  <a:spcPts val="0"/>
                </a:spcAft>
                <a:buNone/>
              </a:pPr>
              <a:r>
                <a:rPr b="0" i="0" lang="en-US" sz="1800" u="none" cap="none" strike="noStrike">
                  <a:solidFill>
                    <a:schemeClr val="dk1"/>
                  </a:solidFill>
                  <a:latin typeface="Calibri"/>
                  <a:ea typeface="Calibri"/>
                  <a:cs typeface="Calibri"/>
                  <a:sym typeface="Calibri"/>
                </a:rPr>
                <a:t>The movement of eroded beach material by the wave e.g. Longshore Drift (LSD)  </a:t>
              </a:r>
              <a:endParaRPr b="0" i="0" sz="1800" u="none" cap="none" strike="noStrike">
                <a:solidFill>
                  <a:schemeClr val="dk1"/>
                </a:solidFill>
                <a:latin typeface="Calibri"/>
                <a:ea typeface="Calibri"/>
                <a:cs typeface="Calibri"/>
                <a:sym typeface="Calibri"/>
              </a:endParaRPr>
            </a:p>
          </p:txBody>
        </p:sp>
        <p:sp>
          <p:nvSpPr>
            <p:cNvPr id="110" name="Google Shape;110;p16"/>
            <p:cNvSpPr/>
            <p:nvPr/>
          </p:nvSpPr>
          <p:spPr>
            <a:xfrm>
              <a:off x="5868001" y="1491320"/>
              <a:ext cx="2011585" cy="2016224"/>
            </a:xfrm>
            <a:prstGeom prst="roundRect">
              <a:avLst>
                <a:gd fmla="val 16667" name="adj"/>
              </a:avLst>
            </a:prstGeom>
            <a:solidFill>
              <a:schemeClr val="lt1"/>
            </a:solidFill>
            <a:ln cap="flat" cmpd="sng" w="254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6"/>
            <p:cNvSpPr txBox="1"/>
            <p:nvPr/>
          </p:nvSpPr>
          <p:spPr>
            <a:xfrm>
              <a:off x="5966198" y="1589517"/>
              <a:ext cx="1815191" cy="181983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1" i="0" lang="en-US" sz="2400" u="sng" cap="none" strike="noStrike">
                  <a:solidFill>
                    <a:schemeClr val="dk1"/>
                  </a:solidFill>
                  <a:latin typeface="Calibri"/>
                  <a:ea typeface="Calibri"/>
                  <a:cs typeface="Calibri"/>
                  <a:sym typeface="Calibri"/>
                </a:rPr>
                <a:t>Deposition</a:t>
              </a:r>
              <a:endParaRPr/>
            </a:p>
            <a:p>
              <a:pPr indent="0" lvl="0" marL="0" marR="0" rtl="0" algn="ctr">
                <a:lnSpc>
                  <a:spcPct val="90000"/>
                </a:lnSpc>
                <a:spcBef>
                  <a:spcPts val="840"/>
                </a:spcBef>
                <a:spcAft>
                  <a:spcPts val="0"/>
                </a:spcAft>
                <a:buNone/>
              </a:pPr>
              <a:r>
                <a:rPr b="0" i="0" lang="en-US" sz="1800" u="none" cap="none" strike="noStrike">
                  <a:solidFill>
                    <a:schemeClr val="dk1"/>
                  </a:solidFill>
                  <a:latin typeface="Calibri"/>
                  <a:ea typeface="Calibri"/>
                  <a:cs typeface="Calibri"/>
                  <a:sym typeface="Calibri"/>
                </a:rPr>
                <a:t>When waves lose their energy they drop material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7"/>
          <p:cNvSpPr txBox="1"/>
          <p:nvPr>
            <p:ph type="title"/>
          </p:nvPr>
        </p:nvSpPr>
        <p:spPr>
          <a:xfrm>
            <a:off x="457200" y="164263"/>
            <a:ext cx="8229600" cy="1143000"/>
          </a:xfrm>
          <a:prstGeom prst="rect">
            <a:avLst/>
          </a:prstGeom>
          <a:noFill/>
          <a:ln cap="flat" cmpd="sng" w="9525">
            <a:solidFill>
              <a:srgbClr val="45A9C4"/>
            </a:solidFill>
            <a:prstDash val="solid"/>
            <a:round/>
            <a:headEnd len="sm" w="sm" type="none"/>
            <a:tailEnd len="sm" w="sm" type="none"/>
          </a:ln>
          <a:effectLst>
            <a:outerShdw blurRad="40000" rotWithShape="0" dir="5400000" dist="20000">
              <a:srgbClr val="000000">
                <a:alpha val="3765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4400"/>
              <a:buFont typeface="Rockwell"/>
              <a:buNone/>
            </a:pPr>
            <a:r>
              <a:rPr lang="en-US" sz="4000">
                <a:solidFill>
                  <a:srgbClr val="FFFFFF"/>
                </a:solidFill>
              </a:rPr>
              <a:t>What </a:t>
            </a:r>
            <a:r>
              <a:rPr lang="en-US" sz="4000">
                <a:solidFill>
                  <a:srgbClr val="FFFFFF"/>
                </a:solidFill>
              </a:rPr>
              <a:t>processes</a:t>
            </a:r>
            <a:r>
              <a:rPr lang="en-US" sz="4000">
                <a:solidFill>
                  <a:srgbClr val="FFFFFF"/>
                </a:solidFill>
              </a:rPr>
              <a:t> and landforms can </a:t>
            </a:r>
            <a:r>
              <a:rPr lang="en-US" sz="4000">
                <a:solidFill>
                  <a:srgbClr val="FFFFFF"/>
                </a:solidFill>
              </a:rPr>
              <a:t>you</a:t>
            </a:r>
            <a:r>
              <a:rPr lang="en-US" sz="4000">
                <a:solidFill>
                  <a:srgbClr val="FFFFFF"/>
                </a:solidFill>
              </a:rPr>
              <a:t> see in this picture?</a:t>
            </a:r>
            <a:endParaRPr sz="4000">
              <a:solidFill>
                <a:srgbClr val="FFFFFF"/>
              </a:solidFill>
            </a:endParaRPr>
          </a:p>
        </p:txBody>
      </p:sp>
      <p:pic>
        <p:nvPicPr>
          <p:cNvPr id="117" name="Google Shape;117;p17"/>
          <p:cNvPicPr preferRelativeResize="0"/>
          <p:nvPr/>
        </p:nvPicPr>
        <p:blipFill>
          <a:blip r:embed="rId3">
            <a:alphaModFix/>
          </a:blip>
          <a:stretch>
            <a:fillRect/>
          </a:stretch>
        </p:blipFill>
        <p:spPr>
          <a:xfrm>
            <a:off x="0" y="1504075"/>
            <a:ext cx="9144003" cy="53539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Features of erosion</a:t>
            </a:r>
            <a:endParaRPr>
              <a:latin typeface="Rockwell"/>
              <a:ea typeface="Rockwell"/>
              <a:cs typeface="Rockwell"/>
              <a:sym typeface="Rockwell"/>
            </a:endParaRPr>
          </a:p>
        </p:txBody>
      </p:sp>
      <p:sp>
        <p:nvSpPr>
          <p:cNvPr id="123" name="Google Shape;123;p18"/>
          <p:cNvSpPr txBox="1"/>
          <p:nvPr>
            <p:ph idx="1" type="body"/>
          </p:nvPr>
        </p:nvSpPr>
        <p:spPr>
          <a:xfrm>
            <a:off x="457200" y="1600200"/>
            <a:ext cx="4496634" cy="4841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US"/>
              <a:t>Bays may be eroded into beds of weaker rock. The harder rocks form headlands and the weaker rocks are eroded to form bays.</a:t>
            </a:r>
            <a:endParaRPr/>
          </a:p>
          <a:p>
            <a:pPr indent="0" lvl="0" marL="0" rtl="0" algn="l">
              <a:lnSpc>
                <a:spcPct val="90000"/>
              </a:lnSpc>
              <a:spcBef>
                <a:spcPts val="560"/>
              </a:spcBef>
              <a:spcAft>
                <a:spcPts val="0"/>
              </a:spcAft>
              <a:buClr>
                <a:schemeClr val="lt1"/>
              </a:buClr>
              <a:buSzPts val="2800"/>
              <a:buNone/>
            </a:pPr>
            <a:r>
              <a:t/>
            </a:r>
            <a:endParaRPr/>
          </a:p>
          <a:p>
            <a:pPr indent="0" lvl="0" marL="0" rtl="0" algn="l">
              <a:lnSpc>
                <a:spcPct val="90000"/>
              </a:lnSpc>
              <a:spcBef>
                <a:spcPts val="560"/>
              </a:spcBef>
              <a:spcAft>
                <a:spcPts val="0"/>
              </a:spcAft>
              <a:buClr>
                <a:schemeClr val="lt1"/>
              </a:buClr>
              <a:buSzPts val="2800"/>
              <a:buNone/>
            </a:pPr>
            <a:r>
              <a:rPr lang="en-US"/>
              <a:t>Wave energy and refraction are focused on headlands. Rapid erosion can occur in rocks with structural weakness.</a:t>
            </a:r>
            <a:endParaRPr/>
          </a:p>
        </p:txBody>
      </p:sp>
      <p:pic>
        <p:nvPicPr>
          <p:cNvPr descr="Screen Shot 2018-11-27 at 8.06.07 PM.png" id="124" name="Google Shape;124;p18"/>
          <p:cNvPicPr preferRelativeResize="0"/>
          <p:nvPr>
            <p:ph idx="2" type="body"/>
          </p:nvPr>
        </p:nvPicPr>
        <p:blipFill rotWithShape="1">
          <a:blip r:embed="rId3">
            <a:alphaModFix/>
          </a:blip>
          <a:srcRect b="0" l="18734" r="18734" t="0"/>
          <a:stretch/>
        </p:blipFill>
        <p:spPr>
          <a:xfrm>
            <a:off x="4792500" y="1600200"/>
            <a:ext cx="3894300" cy="4364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9" name="Shape 129"/>
        <p:cNvGrpSpPr/>
        <p:nvPr/>
      </p:nvGrpSpPr>
      <p:grpSpPr>
        <a:xfrm>
          <a:off x="0" y="0"/>
          <a:ext cx="0" cy="0"/>
          <a:chOff x="0" y="0"/>
          <a:chExt cx="0" cy="0"/>
        </a:xfrm>
      </p:grpSpPr>
      <p:sp>
        <p:nvSpPr>
          <p:cNvPr id="130" name="Google Shape;130;p19"/>
          <p:cNvSpPr txBox="1"/>
          <p:nvPr>
            <p:ph type="title"/>
          </p:nvPr>
        </p:nvSpPr>
        <p:spPr>
          <a:xfrm>
            <a:off x="457200" y="507656"/>
            <a:ext cx="8229600" cy="1143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Additional Term</a:t>
            </a:r>
            <a:endParaRPr>
              <a:latin typeface="Rockwell"/>
              <a:ea typeface="Rockwell"/>
              <a:cs typeface="Rockwell"/>
              <a:sym typeface="Rockwell"/>
            </a:endParaRPr>
          </a:p>
        </p:txBody>
      </p:sp>
      <p:sp>
        <p:nvSpPr>
          <p:cNvPr id="131" name="Google Shape;131;p19"/>
          <p:cNvSpPr txBox="1"/>
          <p:nvPr>
            <p:ph idx="1" type="body"/>
          </p:nvPr>
        </p:nvSpPr>
        <p:spPr>
          <a:xfrm>
            <a:off x="457200" y="1807747"/>
            <a:ext cx="8229600" cy="4681794"/>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FFFFFF"/>
              </a:buClr>
              <a:buSzPts val="3600"/>
              <a:buNone/>
            </a:pPr>
            <a:r>
              <a:rPr b="1" lang="en-US" sz="3600">
                <a:solidFill>
                  <a:srgbClr val="FFFFFF"/>
                </a:solidFill>
              </a:rPr>
              <a:t>Retreating Coasts</a:t>
            </a:r>
            <a:r>
              <a:rPr lang="en-US" sz="3600"/>
              <a:t>:</a:t>
            </a:r>
            <a:endParaRPr/>
          </a:p>
          <a:p>
            <a:pPr indent="-342900" lvl="0" marL="342900" rtl="0" algn="l">
              <a:spcBef>
                <a:spcPts val="0"/>
              </a:spcBef>
              <a:spcAft>
                <a:spcPts val="0"/>
              </a:spcAft>
              <a:buClr>
                <a:schemeClr val="lt1"/>
              </a:buClr>
              <a:buSzPts val="3200"/>
              <a:buNone/>
            </a:pPr>
            <a:r>
              <a:t/>
            </a:r>
            <a:endParaRPr/>
          </a:p>
          <a:p>
            <a:pPr indent="-342900" lvl="0" marL="342900" rtl="0" algn="l">
              <a:spcBef>
                <a:spcPts val="0"/>
              </a:spcBef>
              <a:spcAft>
                <a:spcPts val="0"/>
              </a:spcAft>
              <a:buClr>
                <a:schemeClr val="lt1"/>
              </a:buClr>
              <a:buSzPts val="3200"/>
              <a:buNone/>
            </a:pPr>
            <a:r>
              <a:rPr lang="en-US"/>
              <a:t>Coasts along which the dominant processes are erosional, resulting in the coastline moving inland. Retreating coasts may also be caused by a positive change in sea level (sea level rise or a fall in land level).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38" name="Google Shape;138;p20"/>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descr="The Great Ocean Road, 12 Apostles, Twelve Apostles before and after Collapse. See Victoria's Shipwreck Coast as its never been seen before.  For the first time ever see the 12 Apostles' &quot;Judas&quot;, London Bridge and Loch-Ard Gorge's Island Arch before they collapsed in stunning HD video.  &#10;&#10;Take a 3 minute journey with us to the Great Ocean Road and see these spectacular attractions as they one were.  Using modern video compositing techniques we bring you the recent history of the changing face of the Shipwreck Coast. Produced in a cinematic widescreen format and combined with an evocative score from composer Gualtiero Cesarini lose yourself in the wonders of this dramatic coastline.&#10;&#10;LICENSE CONTENT FROM THIS VIDEO&#10;&#10;Please contact us by email at iwfilms@optusnet.com.au to request a quote to license all or any part of this video for your business or organisation.&#10;&#10;We have a growing library of individual video clips which can be licensed exclusively through Pond5 visit our Artist Portfolio  https://www.pond5.com/artist/into_the_wild_films#1/&#10;&#10;Videography and sound design by Into the Wild Films.&#10;&#10;WEB / SOCIAL MEDIA&#10;&#10;Web:               www.intothewildfilms.com&#10;Instagram:     www.instagram.com/into_the_wild_films/&#10;Facebook:      www.facebook.com/intothewildfilms/&#10;&#10;CONTACT US&#10;&#10;Email:              iwfilms@optusnet.com.au&#10;&#10;#greatoceanroad&#10;#twelveapostles&#10;#12apostles&#10;#lochardgorge&#10;#shipwreckcoast" id="139" name="Google Shape;139;p20" title="Great Ocean Road, 12 Apostles, Before and After Collapse">
            <a:hlinkClick r:id="rId3"/>
          </p:cNvPr>
          <p:cNvPicPr preferRelativeResize="0"/>
          <p:nvPr/>
        </p:nvPicPr>
        <p:blipFill>
          <a:blip r:embed="rId4">
            <a:alphaModFix/>
          </a:blip>
          <a:stretch>
            <a:fillRect/>
          </a:stretch>
        </p:blipFill>
        <p:spPr>
          <a:xfrm>
            <a:off x="457200" y="274650"/>
            <a:ext cx="8229600" cy="6125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An erosional coastline</a:t>
            </a:r>
            <a:endParaRPr>
              <a:latin typeface="Rockwell"/>
              <a:ea typeface="Rockwell"/>
              <a:cs typeface="Rockwell"/>
              <a:sym typeface="Rockwell"/>
            </a:endParaRPr>
          </a:p>
        </p:txBody>
      </p:sp>
      <p:pic>
        <p:nvPicPr>
          <p:cNvPr descr="Screen Shot 2018-11-29 at 8.30.47 AM.png" id="145" name="Google Shape;145;p21"/>
          <p:cNvPicPr preferRelativeResize="0"/>
          <p:nvPr>
            <p:ph idx="1" type="body"/>
          </p:nvPr>
        </p:nvPicPr>
        <p:blipFill rotWithShape="1">
          <a:blip r:embed="rId3">
            <a:alphaModFix/>
          </a:blip>
          <a:srcRect b="5179" l="0" r="0" t="5179"/>
          <a:stretch/>
        </p:blipFill>
        <p:spPr>
          <a:xfrm>
            <a:off x="0" y="1600200"/>
            <a:ext cx="9144000" cy="5257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Features of deposition</a:t>
            </a:r>
            <a:endParaRPr>
              <a:latin typeface="Rockwell"/>
              <a:ea typeface="Rockwell"/>
              <a:cs typeface="Rockwell"/>
              <a:sym typeface="Rockwell"/>
            </a:endParaRPr>
          </a:p>
        </p:txBody>
      </p:sp>
      <p:sp>
        <p:nvSpPr>
          <p:cNvPr id="151" name="Google Shape;151;p22"/>
          <p:cNvSpPr txBox="1"/>
          <p:nvPr>
            <p:ph idx="1" type="body"/>
          </p:nvPr>
        </p:nvSpPr>
        <p:spPr>
          <a:xfrm>
            <a:off x="457200" y="1600200"/>
            <a:ext cx="4496634" cy="4841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2800"/>
              <a:buNone/>
            </a:pPr>
            <a:r>
              <a:rPr lang="en-US"/>
              <a:t>Deposition creates a number of features including beaches and spits. Essential requirements include:</a:t>
            </a:r>
            <a:endParaRPr/>
          </a:p>
          <a:p>
            <a:pPr indent="-342900" lvl="0" marL="342900" rtl="0" algn="l">
              <a:spcBef>
                <a:spcPts val="560"/>
              </a:spcBef>
              <a:spcAft>
                <a:spcPts val="0"/>
              </a:spcAft>
              <a:buClr>
                <a:schemeClr val="lt1"/>
              </a:buClr>
              <a:buSzPts val="2800"/>
              <a:buChar char="•"/>
            </a:pPr>
            <a:r>
              <a:rPr lang="en-US"/>
              <a:t>A large supply of sediment</a:t>
            </a:r>
            <a:endParaRPr/>
          </a:p>
          <a:p>
            <a:pPr indent="-342900" lvl="0" marL="342900" rtl="0" algn="l">
              <a:spcBef>
                <a:spcPts val="560"/>
              </a:spcBef>
              <a:spcAft>
                <a:spcPts val="0"/>
              </a:spcAft>
              <a:buClr>
                <a:schemeClr val="lt1"/>
              </a:buClr>
              <a:buSzPts val="2800"/>
              <a:buChar char="•"/>
            </a:pPr>
            <a:r>
              <a:rPr lang="en-US"/>
              <a:t>Longshore drift</a:t>
            </a:r>
            <a:endParaRPr/>
          </a:p>
          <a:p>
            <a:pPr indent="-342900" lvl="0" marL="342900" rtl="0" algn="l">
              <a:spcBef>
                <a:spcPts val="560"/>
              </a:spcBef>
              <a:spcAft>
                <a:spcPts val="0"/>
              </a:spcAft>
              <a:buClr>
                <a:schemeClr val="lt1"/>
              </a:buClr>
              <a:buSzPts val="2800"/>
              <a:buChar char="•"/>
            </a:pPr>
            <a:r>
              <a:rPr lang="en-US"/>
              <a:t>Low energy coastline</a:t>
            </a:r>
            <a:endParaRPr/>
          </a:p>
          <a:p>
            <a:pPr indent="-342900" lvl="0" marL="342900" rtl="0" algn="l">
              <a:spcBef>
                <a:spcPts val="560"/>
              </a:spcBef>
              <a:spcAft>
                <a:spcPts val="0"/>
              </a:spcAft>
              <a:buClr>
                <a:schemeClr val="lt1"/>
              </a:buClr>
              <a:buSzPts val="2800"/>
              <a:buChar char="•"/>
            </a:pPr>
            <a:r>
              <a:rPr lang="en-US"/>
              <a:t>An irregular coastline</a:t>
            </a:r>
            <a:endParaRPr/>
          </a:p>
          <a:p>
            <a:pPr indent="-342900" lvl="0" marL="342900" rtl="0" algn="l">
              <a:spcBef>
                <a:spcPts val="560"/>
              </a:spcBef>
              <a:spcAft>
                <a:spcPts val="0"/>
              </a:spcAft>
              <a:buClr>
                <a:schemeClr val="lt1"/>
              </a:buClr>
              <a:buSzPts val="2800"/>
              <a:buChar char="•"/>
            </a:pPr>
            <a:r>
              <a:rPr lang="en-US"/>
              <a:t>Some features need vegetation to bind them</a:t>
            </a:r>
            <a:endParaRPr/>
          </a:p>
          <a:p>
            <a:pPr indent="0" lvl="0" marL="0" rtl="0" algn="l">
              <a:spcBef>
                <a:spcPts val="560"/>
              </a:spcBef>
              <a:spcAft>
                <a:spcPts val="0"/>
              </a:spcAft>
              <a:buClr>
                <a:schemeClr val="lt1"/>
              </a:buClr>
              <a:buSzPts val="2800"/>
              <a:buNone/>
            </a:pPr>
            <a:r>
              <a:t/>
            </a:r>
            <a:endParaRPr/>
          </a:p>
        </p:txBody>
      </p:sp>
      <p:pic>
        <p:nvPicPr>
          <p:cNvPr descr="Screen Shot 2018-11-27 at 8.16.23 PM.png" id="152" name="Google Shape;152;p22"/>
          <p:cNvPicPr preferRelativeResize="0"/>
          <p:nvPr>
            <p:ph idx="2" type="body"/>
          </p:nvPr>
        </p:nvPicPr>
        <p:blipFill rotWithShape="1">
          <a:blip r:embed="rId3">
            <a:alphaModFix/>
          </a:blip>
          <a:srcRect b="0" l="5568" r="5568" t="0"/>
          <a:stretch/>
        </p:blipFill>
        <p:spPr>
          <a:xfrm>
            <a:off x="4953834" y="1600200"/>
            <a:ext cx="3732966" cy="452596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7" name="Shape 157"/>
        <p:cNvGrpSpPr/>
        <p:nvPr/>
      </p:nvGrpSpPr>
      <p:grpSpPr>
        <a:xfrm>
          <a:off x="0" y="0"/>
          <a:ext cx="0" cy="0"/>
          <a:chOff x="0" y="0"/>
          <a:chExt cx="0" cy="0"/>
        </a:xfrm>
      </p:grpSpPr>
      <p:sp>
        <p:nvSpPr>
          <p:cNvPr id="158" name="Google Shape;158;p23"/>
          <p:cNvSpPr txBox="1"/>
          <p:nvPr>
            <p:ph type="title"/>
          </p:nvPr>
        </p:nvSpPr>
        <p:spPr>
          <a:xfrm>
            <a:off x="457200" y="507656"/>
            <a:ext cx="8229600" cy="1143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Additional Term</a:t>
            </a:r>
            <a:endParaRPr>
              <a:latin typeface="Rockwell"/>
              <a:ea typeface="Rockwell"/>
              <a:cs typeface="Rockwell"/>
              <a:sym typeface="Rockwell"/>
            </a:endParaRPr>
          </a:p>
        </p:txBody>
      </p:sp>
      <p:sp>
        <p:nvSpPr>
          <p:cNvPr id="159" name="Google Shape;159;p23"/>
          <p:cNvSpPr txBox="1"/>
          <p:nvPr>
            <p:ph idx="1" type="body"/>
          </p:nvPr>
        </p:nvSpPr>
        <p:spPr>
          <a:xfrm>
            <a:off x="457200" y="1807747"/>
            <a:ext cx="8229600" cy="468179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FFFF"/>
              </a:buClr>
              <a:buSzPts val="3600"/>
              <a:buNone/>
            </a:pPr>
            <a:r>
              <a:rPr b="1" lang="en-US" sz="3600">
                <a:solidFill>
                  <a:srgbClr val="FFFFFF"/>
                </a:solidFill>
              </a:rPr>
              <a:t>Advancing coasts:</a:t>
            </a:r>
            <a:endParaRPr/>
          </a:p>
          <a:p>
            <a:pPr indent="0" lvl="0" marL="0" rtl="0" algn="l">
              <a:spcBef>
                <a:spcPts val="640"/>
              </a:spcBef>
              <a:spcAft>
                <a:spcPts val="0"/>
              </a:spcAft>
              <a:buClr>
                <a:schemeClr val="lt1"/>
              </a:buClr>
              <a:buSzPts val="3200"/>
              <a:buNone/>
            </a:pPr>
            <a:r>
              <a:t/>
            </a:r>
            <a:endParaRPr b="1">
              <a:solidFill>
                <a:srgbClr val="FFFFFF"/>
              </a:solidFill>
            </a:endParaRPr>
          </a:p>
          <a:p>
            <a:pPr indent="0" lvl="0" marL="0" rtl="0" algn="l">
              <a:spcBef>
                <a:spcPts val="640"/>
              </a:spcBef>
              <a:spcAft>
                <a:spcPts val="0"/>
              </a:spcAft>
              <a:buClr>
                <a:schemeClr val="lt1"/>
              </a:buClr>
              <a:buSzPts val="3200"/>
              <a:buNone/>
            </a:pPr>
            <a:r>
              <a:rPr lang="en-US"/>
              <a:t>Depositional coasts that are growing as a consequence of sediment deposit and/or the infill of coastal marshes.  Advancing coasts may also arise from a negative change in sea level (sea level fall or uplift of land)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4"/>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66" name="Google Shape;166;p24"/>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descr="Check out products related to Geography, travel and the Outdoors on Amazon:&#10;https://www.amazon.com/shop/darrongedgesgeographychannel (Paid Link)&#10;&#10;Along the coastline the waves, currents, wind and any rivers entering the sea all work together to transport sediment.&#10;Whenever waves, rivers and wind lose their energy, deposition occurs. Along coastlines this can result in the formation of features such as beaches, dunes, spits and tombolos. Some of the main processes causing the transportation and deposition of sand include longshore drift and dune formation.&#10;Most footage in this video was taken on the North Coast of New South Wales, Australia." id="167" name="Google Shape;167;p24" title="What Coastal Landforms are formed by Deposition?">
            <a:hlinkClick r:id="rId3"/>
          </p:cNvPr>
          <p:cNvPicPr preferRelativeResize="0"/>
          <p:nvPr/>
        </p:nvPicPr>
        <p:blipFill>
          <a:blip r:embed="rId4">
            <a:alphaModFix/>
          </a:blip>
          <a:stretch>
            <a:fillRect/>
          </a:stretch>
        </p:blipFill>
        <p:spPr>
          <a:xfrm>
            <a:off x="510425" y="274650"/>
            <a:ext cx="8229600" cy="60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A depositional coast</a:t>
            </a:r>
            <a:endParaRPr>
              <a:latin typeface="Rockwell"/>
              <a:ea typeface="Rockwell"/>
              <a:cs typeface="Rockwell"/>
              <a:sym typeface="Rockwell"/>
            </a:endParaRPr>
          </a:p>
        </p:txBody>
      </p:sp>
      <p:pic>
        <p:nvPicPr>
          <p:cNvPr descr="Screen Shot 2018-11-29 at 8.26.43 AM.png" id="173" name="Google Shape;173;p25"/>
          <p:cNvPicPr preferRelativeResize="0"/>
          <p:nvPr>
            <p:ph idx="1" type="body"/>
          </p:nvPr>
        </p:nvPicPr>
        <p:blipFill rotWithShape="1">
          <a:blip r:embed="rId3">
            <a:alphaModFix/>
          </a:blip>
          <a:srcRect b="-5813" l="0" r="0" t="-5813"/>
          <a:stretch/>
        </p:blipFill>
        <p:spPr>
          <a:xfrm>
            <a:off x="0" y="1078549"/>
            <a:ext cx="9144000" cy="609981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6"/>
          <p:cNvPicPr preferRelativeResize="0"/>
          <p:nvPr/>
        </p:nvPicPr>
        <p:blipFill rotWithShape="1">
          <a:blip r:embed="rId3">
            <a:alphaModFix/>
          </a:blip>
          <a:srcRect b="0" l="0" r="0" t="0"/>
          <a:stretch/>
        </p:blipFill>
        <p:spPr>
          <a:xfrm>
            <a:off x="3400954" y="2222683"/>
            <a:ext cx="2509945" cy="1793784"/>
          </a:xfrm>
          <a:prstGeom prst="rect">
            <a:avLst/>
          </a:prstGeom>
          <a:noFill/>
          <a:ln>
            <a:noFill/>
          </a:ln>
        </p:spPr>
      </p:pic>
      <p:pic>
        <p:nvPicPr>
          <p:cNvPr id="179" name="Google Shape;179;p26"/>
          <p:cNvPicPr preferRelativeResize="0"/>
          <p:nvPr/>
        </p:nvPicPr>
        <p:blipFill rotWithShape="1">
          <a:blip r:embed="rId4">
            <a:alphaModFix/>
          </a:blip>
          <a:srcRect b="0" l="0" r="0" t="0"/>
          <a:stretch/>
        </p:blipFill>
        <p:spPr>
          <a:xfrm>
            <a:off x="340124" y="4354646"/>
            <a:ext cx="2667000" cy="1993233"/>
          </a:xfrm>
          <a:prstGeom prst="rect">
            <a:avLst/>
          </a:prstGeom>
          <a:noFill/>
          <a:ln>
            <a:noFill/>
          </a:ln>
        </p:spPr>
      </p:pic>
      <p:pic>
        <p:nvPicPr>
          <p:cNvPr id="180" name="Google Shape;180;p26"/>
          <p:cNvPicPr preferRelativeResize="0"/>
          <p:nvPr/>
        </p:nvPicPr>
        <p:blipFill rotWithShape="1">
          <a:blip r:embed="rId5">
            <a:alphaModFix/>
          </a:blip>
          <a:srcRect b="0" l="0" r="0" t="0"/>
          <a:stretch/>
        </p:blipFill>
        <p:spPr>
          <a:xfrm>
            <a:off x="6327517" y="187324"/>
            <a:ext cx="2415342" cy="1638451"/>
          </a:xfrm>
          <a:prstGeom prst="rect">
            <a:avLst/>
          </a:prstGeom>
          <a:noFill/>
          <a:ln>
            <a:noFill/>
          </a:ln>
        </p:spPr>
      </p:pic>
      <p:pic>
        <p:nvPicPr>
          <p:cNvPr id="181" name="Google Shape;181;p26"/>
          <p:cNvPicPr preferRelativeResize="0"/>
          <p:nvPr/>
        </p:nvPicPr>
        <p:blipFill rotWithShape="1">
          <a:blip r:embed="rId6">
            <a:alphaModFix/>
          </a:blip>
          <a:srcRect b="0" l="0" r="0" t="0"/>
          <a:stretch/>
        </p:blipFill>
        <p:spPr>
          <a:xfrm>
            <a:off x="3311173" y="187325"/>
            <a:ext cx="2599726" cy="1638450"/>
          </a:xfrm>
          <a:prstGeom prst="rect">
            <a:avLst/>
          </a:prstGeom>
          <a:noFill/>
          <a:ln>
            <a:noFill/>
          </a:ln>
        </p:spPr>
      </p:pic>
      <p:pic>
        <p:nvPicPr>
          <p:cNvPr id="182" name="Google Shape;182;p26"/>
          <p:cNvPicPr preferRelativeResize="0"/>
          <p:nvPr/>
        </p:nvPicPr>
        <p:blipFill rotWithShape="1">
          <a:blip r:embed="rId7">
            <a:alphaModFix/>
          </a:blip>
          <a:srcRect b="0" l="0" r="0" t="0"/>
          <a:stretch/>
        </p:blipFill>
        <p:spPr>
          <a:xfrm>
            <a:off x="3400954" y="4354646"/>
            <a:ext cx="2509944" cy="1993233"/>
          </a:xfrm>
          <a:prstGeom prst="rect">
            <a:avLst/>
          </a:prstGeom>
          <a:noFill/>
          <a:ln>
            <a:noFill/>
          </a:ln>
        </p:spPr>
      </p:pic>
      <p:sp>
        <p:nvSpPr>
          <p:cNvPr id="183" name="Google Shape;183;p26"/>
          <p:cNvSpPr/>
          <p:nvPr/>
        </p:nvSpPr>
        <p:spPr>
          <a:xfrm>
            <a:off x="6781801" y="1524001"/>
            <a:ext cx="2209799" cy="1485719"/>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lt1"/>
              </a:buClr>
              <a:buSzPts val="1800"/>
              <a:buFont typeface="Calibri"/>
              <a:buNone/>
            </a:pPr>
            <a:r>
              <a:t/>
            </a:r>
            <a:endParaRPr b="0" i="0" sz="1800" u="none" cap="none" strike="noStrike">
              <a:solidFill>
                <a:schemeClr val="lt1"/>
              </a:solidFill>
              <a:latin typeface="Calibri"/>
              <a:ea typeface="Calibri"/>
              <a:cs typeface="Calibri"/>
              <a:sym typeface="Calibri"/>
            </a:endParaRPr>
          </a:p>
        </p:txBody>
      </p:sp>
      <p:pic>
        <p:nvPicPr>
          <p:cNvPr id="184" name="Google Shape;184;p26"/>
          <p:cNvPicPr preferRelativeResize="0"/>
          <p:nvPr/>
        </p:nvPicPr>
        <p:blipFill rotWithShape="1">
          <a:blip r:embed="rId8">
            <a:alphaModFix/>
          </a:blip>
          <a:srcRect b="0" l="0" r="0" t="0"/>
          <a:stretch/>
        </p:blipFill>
        <p:spPr>
          <a:xfrm>
            <a:off x="6327518" y="2222684"/>
            <a:ext cx="2415342" cy="1793784"/>
          </a:xfrm>
          <a:prstGeom prst="rect">
            <a:avLst/>
          </a:prstGeom>
          <a:noFill/>
          <a:ln>
            <a:noFill/>
          </a:ln>
        </p:spPr>
      </p:pic>
      <p:pic>
        <p:nvPicPr>
          <p:cNvPr id="185" name="Google Shape;185;p26"/>
          <p:cNvPicPr preferRelativeResize="0"/>
          <p:nvPr/>
        </p:nvPicPr>
        <p:blipFill rotWithShape="1">
          <a:blip r:embed="rId9">
            <a:alphaModFix/>
          </a:blip>
          <a:srcRect b="0" l="0" r="0" t="0"/>
          <a:stretch/>
        </p:blipFill>
        <p:spPr>
          <a:xfrm>
            <a:off x="340124" y="2222683"/>
            <a:ext cx="2667001" cy="1793784"/>
          </a:xfrm>
          <a:prstGeom prst="rect">
            <a:avLst/>
          </a:prstGeom>
          <a:noFill/>
          <a:ln>
            <a:noFill/>
          </a:ln>
        </p:spPr>
      </p:pic>
      <p:pic>
        <p:nvPicPr>
          <p:cNvPr id="186" name="Google Shape;186;p26"/>
          <p:cNvPicPr preferRelativeResize="0"/>
          <p:nvPr/>
        </p:nvPicPr>
        <p:blipFill rotWithShape="1">
          <a:blip r:embed="rId10">
            <a:alphaModFix/>
          </a:blip>
          <a:srcRect b="0" l="0" r="0" t="0"/>
          <a:stretch/>
        </p:blipFill>
        <p:spPr>
          <a:xfrm>
            <a:off x="340124" y="182563"/>
            <a:ext cx="2641198" cy="1643212"/>
          </a:xfrm>
          <a:prstGeom prst="rect">
            <a:avLst/>
          </a:prstGeom>
          <a:noFill/>
          <a:ln>
            <a:noFill/>
          </a:ln>
        </p:spPr>
      </p:pic>
      <p:sp>
        <p:nvSpPr>
          <p:cNvPr id="187" name="Google Shape;187;p26"/>
          <p:cNvSpPr txBox="1"/>
          <p:nvPr/>
        </p:nvSpPr>
        <p:spPr>
          <a:xfrm>
            <a:off x="6327517" y="4354645"/>
            <a:ext cx="2723083" cy="1993233"/>
          </a:xfrm>
          <a:prstGeom prst="rect">
            <a:avLst/>
          </a:prstGeom>
          <a:solidFill>
            <a:schemeClr val="lt1"/>
          </a:solidFill>
          <a:ln cap="flat" cmpd="sng" w="9525">
            <a:solidFill>
              <a:srgbClr val="1B81B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600"/>
              <a:buFont typeface="Arial"/>
              <a:buNone/>
            </a:pPr>
            <a:r>
              <a:rPr b="1" i="0" lang="en-US" sz="2400" u="none" cap="none" strike="noStrike">
                <a:solidFill>
                  <a:srgbClr val="000000"/>
                </a:solidFill>
                <a:latin typeface="Arial"/>
                <a:ea typeface="Arial"/>
                <a:cs typeface="Arial"/>
                <a:sym typeface="Arial"/>
              </a:rPr>
              <a:t>Which of these </a:t>
            </a:r>
            <a:endParaRPr b="1" i="0" sz="2400" u="none" cap="none" strike="noStrike">
              <a:solidFill>
                <a:srgbClr val="000000"/>
              </a:solidFill>
              <a:latin typeface="Arial"/>
              <a:ea typeface="Arial"/>
              <a:cs typeface="Arial"/>
              <a:sym typeface="Arial"/>
            </a:endParaRPr>
          </a:p>
          <a:p>
            <a:pPr indent="0" lvl="0" marL="0" marR="0" rtl="0" algn="ctr">
              <a:spcBef>
                <a:spcPts val="0"/>
              </a:spcBef>
              <a:spcAft>
                <a:spcPts val="0"/>
              </a:spcAft>
              <a:buClr>
                <a:srgbClr val="000000"/>
              </a:buClr>
              <a:buSzPts val="600"/>
              <a:buFont typeface="Arial"/>
              <a:buNone/>
            </a:pPr>
            <a:r>
              <a:rPr b="1" i="0" lang="en-US" sz="2400" u="none" cap="none" strike="noStrike">
                <a:solidFill>
                  <a:srgbClr val="000000"/>
                </a:solidFill>
                <a:latin typeface="Arial"/>
                <a:ea typeface="Arial"/>
                <a:cs typeface="Arial"/>
                <a:sym typeface="Arial"/>
              </a:rPr>
              <a:t>are erosional </a:t>
            </a:r>
            <a:r>
              <a:rPr b="1" i="0" lang="en-US" sz="2400" u="none" cap="none" strike="noStrike">
                <a:solidFill>
                  <a:schemeClr val="dk1"/>
                </a:solidFill>
                <a:latin typeface="Calibri"/>
                <a:ea typeface="Calibri"/>
                <a:cs typeface="Calibri"/>
                <a:sym typeface="Calibri"/>
              </a:rPr>
              <a:t>or</a:t>
            </a:r>
            <a:r>
              <a:rPr b="1" i="0" lang="en-US" sz="2400" u="none" cap="none" strike="noStrike">
                <a:solidFill>
                  <a:schemeClr val="lt1"/>
                </a:solidFill>
                <a:latin typeface="Calibri"/>
                <a:ea typeface="Calibri"/>
                <a:cs typeface="Calibri"/>
                <a:sym typeface="Calibri"/>
              </a:rPr>
              <a:t>d</a:t>
            </a:r>
            <a:r>
              <a:rPr b="1" i="0" lang="en-US" sz="2400" u="none" cap="none" strike="noStrike">
                <a:solidFill>
                  <a:srgbClr val="000000"/>
                </a:solidFill>
                <a:latin typeface="Arial"/>
                <a:ea typeface="Arial"/>
                <a:cs typeface="Arial"/>
                <a:sym typeface="Arial"/>
              </a:rPr>
              <a:t> depositional </a:t>
            </a:r>
            <a:endParaRPr b="1" i="0" sz="2400" u="none" cap="none" strike="noStrike">
              <a:solidFill>
                <a:srgbClr val="000000"/>
              </a:solidFill>
              <a:latin typeface="Arial"/>
              <a:ea typeface="Arial"/>
              <a:cs typeface="Arial"/>
              <a:sym typeface="Arial"/>
            </a:endParaRPr>
          </a:p>
          <a:p>
            <a:pPr indent="0" lvl="0" marL="0" marR="0" rtl="0" algn="ctr">
              <a:spcBef>
                <a:spcPts val="0"/>
              </a:spcBef>
              <a:spcAft>
                <a:spcPts val="0"/>
              </a:spcAft>
              <a:buClr>
                <a:srgbClr val="000000"/>
              </a:buClr>
              <a:buSzPts val="600"/>
              <a:buFont typeface="Arial"/>
              <a:buNone/>
            </a:pPr>
            <a:r>
              <a:rPr b="1" i="0" lang="en-US" sz="2400" u="none" cap="none" strike="noStrike">
                <a:solidFill>
                  <a:srgbClr val="000000"/>
                </a:solidFill>
                <a:latin typeface="Arial"/>
                <a:ea typeface="Arial"/>
                <a:cs typeface="Arial"/>
                <a:sym typeface="Arial"/>
              </a:rPr>
              <a:t>coastal landforms?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3"/>
                                        </p:tgtEl>
                                        <p:attrNameLst>
                                          <p:attrName>style.visibility</p:attrName>
                                        </p:attrNameLst>
                                      </p:cBhvr>
                                      <p:to>
                                        <p:strVal val="visible"/>
                                      </p:to>
                                    </p:set>
                                    <p:anim calcmode="lin" valueType="num">
                                      <p:cBhvr additive="base">
                                        <p:cTn dur="500"/>
                                        <p:tgtEl>
                                          <p:spTgt spid="18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7"/>
          <p:cNvSpPr txBox="1"/>
          <p:nvPr>
            <p:ph type="title"/>
          </p:nvPr>
        </p:nvSpPr>
        <p:spPr>
          <a:xfrm>
            <a:off x="457200" y="274638"/>
            <a:ext cx="8229600" cy="1143000"/>
          </a:xfrm>
          <a:prstGeom prst="rect">
            <a:avLst/>
          </a:prstGeom>
          <a:no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rgbClr val="FFFFFF"/>
              </a:buClr>
              <a:buSzPts val="4400"/>
              <a:buFont typeface="Rockwell"/>
              <a:buNone/>
            </a:pPr>
            <a:r>
              <a:rPr b="1" lang="en-US">
                <a:solidFill>
                  <a:srgbClr val="FFFFFF"/>
                </a:solidFill>
                <a:latin typeface="Rockwell"/>
                <a:ea typeface="Rockwell"/>
                <a:cs typeface="Rockwell"/>
                <a:sym typeface="Rockwell"/>
              </a:rPr>
              <a:t>Coastal landforms </a:t>
            </a:r>
            <a:endParaRPr/>
          </a:p>
        </p:txBody>
      </p:sp>
      <p:sp>
        <p:nvSpPr>
          <p:cNvPr id="193" name="Google Shape;193;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2800"/>
              <a:buNone/>
            </a:pPr>
            <a:r>
              <a:rPr lang="en-US" sz="2800"/>
              <a:t>A variety of landforms are found along the coast, all have been created by either erosion or deposition. </a:t>
            </a:r>
            <a:endParaRPr sz="2800"/>
          </a:p>
        </p:txBody>
      </p:sp>
      <p:graphicFrame>
        <p:nvGraphicFramePr>
          <p:cNvPr id="194" name="Google Shape;194;p27"/>
          <p:cNvGraphicFramePr/>
          <p:nvPr/>
        </p:nvGraphicFramePr>
        <p:xfrm>
          <a:off x="539552" y="2620200"/>
          <a:ext cx="3000000" cy="3000000"/>
        </p:xfrm>
        <a:graphic>
          <a:graphicData uri="http://schemas.openxmlformats.org/drawingml/2006/table">
            <a:tbl>
              <a:tblPr bandRow="1" firstRow="1">
                <a:noFill/>
                <a:tableStyleId>{51F146BB-EDF5-4B69-9284-FB53E124E05D}</a:tableStyleId>
              </a:tblPr>
              <a:tblGrid>
                <a:gridCol w="4104450"/>
                <a:gridCol w="4104450"/>
              </a:tblGrid>
              <a:tr h="500275">
                <a:tc>
                  <a:txBody>
                    <a:bodyPr/>
                    <a:lstStyle/>
                    <a:p>
                      <a:pPr indent="0" lvl="0" marL="0" marR="0" rtl="0" algn="ctr">
                        <a:spcBef>
                          <a:spcPts val="0"/>
                        </a:spcBef>
                        <a:spcAft>
                          <a:spcPts val="0"/>
                        </a:spcAft>
                        <a:buNone/>
                      </a:pPr>
                      <a:r>
                        <a:rPr lang="en-US" sz="3200" u="none" cap="none" strike="noStrike"/>
                        <a:t>Erosion</a:t>
                      </a:r>
                      <a:endParaRPr sz="3200" u="none" cap="none" strike="noStrike"/>
                    </a:p>
                  </a:txBody>
                  <a:tcPr marT="45725" marB="45725" marR="91450" marL="91450"/>
                </a:tc>
                <a:tc>
                  <a:txBody>
                    <a:bodyPr/>
                    <a:lstStyle/>
                    <a:p>
                      <a:pPr indent="0" lvl="0" marL="0" marR="0" rtl="0" algn="ctr">
                        <a:spcBef>
                          <a:spcPts val="0"/>
                        </a:spcBef>
                        <a:spcAft>
                          <a:spcPts val="0"/>
                        </a:spcAft>
                        <a:buNone/>
                      </a:pPr>
                      <a:r>
                        <a:rPr lang="en-US" sz="3200" u="none" cap="none" strike="noStrike"/>
                        <a:t>Deposition </a:t>
                      </a:r>
                      <a:endParaRPr sz="3200" u="none" cap="none" strike="noStrike"/>
                    </a:p>
                  </a:txBody>
                  <a:tcPr marT="45725" marB="45725" marR="91450" marL="91450"/>
                </a:tc>
              </a:tr>
              <a:tr h="3561600">
                <a:tc>
                  <a:txBody>
                    <a:bodyPr/>
                    <a:lstStyle/>
                    <a:p>
                      <a:pPr indent="0" lvl="0" marL="0" marR="0" rtl="0" algn="l">
                        <a:spcBef>
                          <a:spcPts val="0"/>
                        </a:spcBef>
                        <a:spcAft>
                          <a:spcPts val="0"/>
                        </a:spcAft>
                        <a:buNone/>
                      </a:pPr>
                      <a:r>
                        <a:rPr lang="en-US" sz="2800" u="none" cap="none" strike="noStrike"/>
                        <a:t>Cave</a:t>
                      </a:r>
                      <a:endParaRPr/>
                    </a:p>
                    <a:p>
                      <a:pPr indent="0" lvl="0" marL="0" marR="0" rtl="0" algn="l">
                        <a:spcBef>
                          <a:spcPts val="0"/>
                        </a:spcBef>
                        <a:spcAft>
                          <a:spcPts val="0"/>
                        </a:spcAft>
                        <a:buNone/>
                      </a:pPr>
                      <a:r>
                        <a:rPr lang="en-US" sz="2800"/>
                        <a:t>Arch</a:t>
                      </a:r>
                      <a:endParaRPr/>
                    </a:p>
                    <a:p>
                      <a:pPr indent="0" lvl="0" marL="0" marR="0" rtl="0" algn="l">
                        <a:spcBef>
                          <a:spcPts val="0"/>
                        </a:spcBef>
                        <a:spcAft>
                          <a:spcPts val="0"/>
                        </a:spcAft>
                        <a:buNone/>
                      </a:pPr>
                      <a:r>
                        <a:rPr lang="en-US" sz="2800"/>
                        <a:t>Stack </a:t>
                      </a:r>
                      <a:endParaRPr/>
                    </a:p>
                    <a:p>
                      <a:pPr indent="0" lvl="0" marL="0" marR="0" rtl="0" algn="l">
                        <a:spcBef>
                          <a:spcPts val="0"/>
                        </a:spcBef>
                        <a:spcAft>
                          <a:spcPts val="0"/>
                        </a:spcAft>
                        <a:buNone/>
                      </a:pPr>
                      <a:r>
                        <a:rPr lang="en-US" sz="2800"/>
                        <a:t>Stump </a:t>
                      </a:r>
                      <a:endParaRPr/>
                    </a:p>
                    <a:p>
                      <a:pPr indent="0" lvl="0" marL="0" marR="0" rtl="0" algn="l">
                        <a:spcBef>
                          <a:spcPts val="0"/>
                        </a:spcBef>
                        <a:spcAft>
                          <a:spcPts val="0"/>
                        </a:spcAft>
                        <a:buNone/>
                      </a:pPr>
                      <a:r>
                        <a:rPr lang="en-US" sz="2800"/>
                        <a:t>Cliff</a:t>
                      </a:r>
                      <a:endParaRPr/>
                    </a:p>
                    <a:p>
                      <a:pPr indent="0" lvl="0" marL="0" marR="0" rtl="0" algn="l">
                        <a:spcBef>
                          <a:spcPts val="0"/>
                        </a:spcBef>
                        <a:spcAft>
                          <a:spcPts val="0"/>
                        </a:spcAft>
                        <a:buNone/>
                      </a:pPr>
                      <a:r>
                        <a:rPr lang="en-US" sz="2800"/>
                        <a:t>Wave cut notch </a:t>
                      </a:r>
                      <a:endParaRPr/>
                    </a:p>
                    <a:p>
                      <a:pPr indent="0" lvl="0" marL="0" marR="0" rtl="0" algn="l">
                        <a:spcBef>
                          <a:spcPts val="0"/>
                        </a:spcBef>
                        <a:spcAft>
                          <a:spcPts val="0"/>
                        </a:spcAft>
                        <a:buNone/>
                      </a:pPr>
                      <a:r>
                        <a:rPr lang="en-US" sz="2800"/>
                        <a:t>Wave cut platform </a:t>
                      </a:r>
                      <a:endParaRPr/>
                    </a:p>
                    <a:p>
                      <a:pPr indent="0" lvl="0" marL="0" marR="0" rtl="0" algn="l">
                        <a:spcBef>
                          <a:spcPts val="0"/>
                        </a:spcBef>
                        <a:spcAft>
                          <a:spcPts val="0"/>
                        </a:spcAft>
                        <a:buNone/>
                      </a:pPr>
                      <a:r>
                        <a:rPr lang="en-US" sz="2800"/>
                        <a:t>Headland and bay</a:t>
                      </a:r>
                      <a:endParaRPr sz="2800"/>
                    </a:p>
                  </a:txBody>
                  <a:tcPr marT="45725" marB="45725" marR="91450" marL="91450"/>
                </a:tc>
                <a:tc>
                  <a:txBody>
                    <a:bodyPr/>
                    <a:lstStyle/>
                    <a:p>
                      <a:pPr indent="0" lvl="0" marL="0" marR="0" rtl="0" algn="l">
                        <a:spcBef>
                          <a:spcPts val="0"/>
                        </a:spcBef>
                        <a:spcAft>
                          <a:spcPts val="0"/>
                        </a:spcAft>
                        <a:buNone/>
                      </a:pPr>
                      <a:r>
                        <a:rPr lang="en-US" sz="2800"/>
                        <a:t>Spit</a:t>
                      </a:r>
                      <a:endParaRPr/>
                    </a:p>
                    <a:p>
                      <a:pPr indent="0" lvl="0" marL="0" marR="0" rtl="0" algn="l">
                        <a:spcBef>
                          <a:spcPts val="0"/>
                        </a:spcBef>
                        <a:spcAft>
                          <a:spcPts val="0"/>
                        </a:spcAft>
                        <a:buNone/>
                      </a:pPr>
                      <a:r>
                        <a:rPr lang="en-US" sz="2800"/>
                        <a:t>Bar</a:t>
                      </a:r>
                      <a:endParaRPr/>
                    </a:p>
                    <a:p>
                      <a:pPr indent="0" lvl="0" marL="0" marR="0" rtl="0" algn="l">
                        <a:spcBef>
                          <a:spcPts val="0"/>
                        </a:spcBef>
                        <a:spcAft>
                          <a:spcPts val="0"/>
                        </a:spcAft>
                        <a:buNone/>
                      </a:pPr>
                      <a:r>
                        <a:rPr lang="en-US" sz="2800"/>
                        <a:t>Tombolo</a:t>
                      </a:r>
                      <a:endParaRPr/>
                    </a:p>
                    <a:p>
                      <a:pPr indent="0" lvl="0" marL="0" marR="0" rtl="0" algn="l">
                        <a:spcBef>
                          <a:spcPts val="0"/>
                        </a:spcBef>
                        <a:spcAft>
                          <a:spcPts val="0"/>
                        </a:spcAft>
                        <a:buNone/>
                      </a:pPr>
                      <a:r>
                        <a:rPr lang="en-US" sz="2800"/>
                        <a:t>Saltmarsh</a:t>
                      </a:r>
                      <a:endParaRPr/>
                    </a:p>
                    <a:p>
                      <a:pPr indent="0" lvl="0" marL="0" marR="0" rtl="0" algn="l">
                        <a:spcBef>
                          <a:spcPts val="0"/>
                        </a:spcBef>
                        <a:spcAft>
                          <a:spcPts val="0"/>
                        </a:spcAft>
                        <a:buNone/>
                      </a:pPr>
                      <a:r>
                        <a:rPr lang="en-US" sz="2800"/>
                        <a:t>Beach </a:t>
                      </a:r>
                      <a:endParaRPr/>
                    </a:p>
                    <a:p>
                      <a:pPr indent="0" lvl="0" marL="0" marR="0" rtl="0" algn="l">
                        <a:spcBef>
                          <a:spcPts val="0"/>
                        </a:spcBef>
                        <a:spcAft>
                          <a:spcPts val="0"/>
                        </a:spcAft>
                        <a:buNone/>
                      </a:pPr>
                      <a:r>
                        <a:t/>
                      </a:r>
                      <a:endParaRPr sz="2800"/>
                    </a:p>
                  </a:txBody>
                  <a:tcPr marT="45725" marB="45725" marR="91450" marL="91450"/>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Calibri"/>
              <a:buNone/>
            </a:pPr>
            <a:r>
              <a:t/>
            </a:r>
            <a:endParaRPr/>
          </a:p>
        </p:txBody>
      </p:sp>
      <p:pic>
        <p:nvPicPr>
          <p:cNvPr descr="Screen Shot 2018-11-27 at 8.01.23 PM.png" id="200" name="Google Shape;200;p28"/>
          <p:cNvPicPr preferRelativeResize="0"/>
          <p:nvPr>
            <p:ph idx="1" type="body"/>
          </p:nvPr>
        </p:nvPicPr>
        <p:blipFill rotWithShape="1">
          <a:blip r:embed="rId3">
            <a:alphaModFix/>
          </a:blip>
          <a:srcRect b="0" l="218" r="218" t="0"/>
          <a:stretch/>
        </p:blipFill>
        <p:spPr>
          <a:xfrm>
            <a:off x="457200" y="274638"/>
            <a:ext cx="8229600" cy="637311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Practice Time </a:t>
            </a:r>
            <a:endParaRPr>
              <a:latin typeface="Rockwell"/>
              <a:ea typeface="Rockwell"/>
              <a:cs typeface="Rockwell"/>
              <a:sym typeface="Rockwell"/>
            </a:endParaRPr>
          </a:p>
        </p:txBody>
      </p:sp>
      <p:sp>
        <p:nvSpPr>
          <p:cNvPr id="206" name="Google Shape;206;p29"/>
          <p:cNvSpPr txBox="1"/>
          <p:nvPr>
            <p:ph idx="1" type="body"/>
          </p:nvPr>
        </p:nvSpPr>
        <p:spPr>
          <a:xfrm>
            <a:off x="457200" y="1748945"/>
            <a:ext cx="8229600" cy="452596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2960"/>
              <a:buNone/>
            </a:pPr>
            <a:r>
              <a:rPr b="1" lang="en-US" sz="2960"/>
              <a:t>Exam Style Question: </a:t>
            </a:r>
            <a:r>
              <a:rPr lang="en-US" sz="2960"/>
              <a:t>Use an annotated diagram to explain the formation of one coastal landform.</a:t>
            </a:r>
            <a:endParaRPr sz="2960"/>
          </a:p>
          <a:p>
            <a:pPr indent="0" lvl="0" marL="0" rtl="0" algn="l">
              <a:spcBef>
                <a:spcPts val="592"/>
              </a:spcBef>
              <a:spcAft>
                <a:spcPts val="0"/>
              </a:spcAft>
              <a:buClr>
                <a:schemeClr val="lt1"/>
              </a:buClr>
              <a:buSzPts val="2960"/>
              <a:buNone/>
            </a:pPr>
            <a:r>
              <a:t/>
            </a:r>
            <a:endParaRPr sz="2960"/>
          </a:p>
          <a:p>
            <a:pPr indent="-342900" lvl="0" marL="342900" rtl="0" algn="l">
              <a:spcBef>
                <a:spcPts val="592"/>
              </a:spcBef>
              <a:spcAft>
                <a:spcPts val="0"/>
              </a:spcAft>
              <a:buClr>
                <a:schemeClr val="lt1"/>
              </a:buClr>
              <a:buSzPts val="2960"/>
              <a:buChar char="•"/>
            </a:pPr>
            <a:r>
              <a:rPr lang="en-US" sz="2960"/>
              <a:t>Take a piece of scrap A4</a:t>
            </a:r>
            <a:endParaRPr/>
          </a:p>
          <a:p>
            <a:pPr indent="-342900" lvl="0" marL="342900" rtl="0" algn="l">
              <a:spcBef>
                <a:spcPts val="592"/>
              </a:spcBef>
              <a:spcAft>
                <a:spcPts val="0"/>
              </a:spcAft>
              <a:buClr>
                <a:schemeClr val="lt1"/>
              </a:buClr>
              <a:buSzPts val="2960"/>
              <a:buChar char="•"/>
            </a:pPr>
            <a:r>
              <a:rPr lang="en-US" sz="2960"/>
              <a:t>Sketch a diagram of a depositional landform (that you haven’t investigated)</a:t>
            </a:r>
            <a:endParaRPr/>
          </a:p>
          <a:p>
            <a:pPr indent="-342900" lvl="0" marL="342900" rtl="0" algn="l">
              <a:spcBef>
                <a:spcPts val="592"/>
              </a:spcBef>
              <a:spcAft>
                <a:spcPts val="0"/>
              </a:spcAft>
              <a:buClr>
                <a:schemeClr val="lt1"/>
              </a:buClr>
              <a:buSzPts val="2960"/>
              <a:buChar char="•"/>
            </a:pPr>
            <a:r>
              <a:rPr lang="en-US" sz="2960"/>
              <a:t>Use annotations to explain it’s formation</a:t>
            </a:r>
            <a:endParaRPr/>
          </a:p>
          <a:p>
            <a:pPr indent="-342900" lvl="0" marL="342900" rtl="0" algn="l">
              <a:spcBef>
                <a:spcPts val="592"/>
              </a:spcBef>
              <a:spcAft>
                <a:spcPts val="0"/>
              </a:spcAft>
              <a:buClr>
                <a:schemeClr val="lt1"/>
              </a:buClr>
              <a:buSzPts val="2960"/>
              <a:buChar char="•"/>
            </a:pPr>
            <a:r>
              <a:rPr lang="en-US" sz="2960"/>
              <a:t>You have 9 minutes</a:t>
            </a:r>
            <a:endParaRPr/>
          </a:p>
          <a:p>
            <a:pPr indent="-154940" lvl="0" marL="342900" rtl="0" algn="l">
              <a:spcBef>
                <a:spcPts val="592"/>
              </a:spcBef>
              <a:spcAft>
                <a:spcPts val="0"/>
              </a:spcAft>
              <a:buClr>
                <a:schemeClr val="lt1"/>
              </a:buClr>
              <a:buSzPts val="2960"/>
              <a:buNone/>
            </a:pPr>
            <a:r>
              <a:t/>
            </a:r>
            <a:endParaRPr sz="296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Practice Time </a:t>
            </a:r>
            <a:endParaRPr>
              <a:latin typeface="Rockwell"/>
              <a:ea typeface="Rockwell"/>
              <a:cs typeface="Rockwell"/>
              <a:sym typeface="Rockwell"/>
            </a:endParaRPr>
          </a:p>
        </p:txBody>
      </p:sp>
      <p:sp>
        <p:nvSpPr>
          <p:cNvPr id="212" name="Google Shape;212;p30"/>
          <p:cNvSpPr txBox="1"/>
          <p:nvPr>
            <p:ph idx="1" type="body"/>
          </p:nvPr>
        </p:nvSpPr>
        <p:spPr>
          <a:xfrm>
            <a:off x="457200" y="1851922"/>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Char char="•"/>
            </a:pPr>
            <a:r>
              <a:rPr lang="en-US"/>
              <a:t>Take a piece of scrap A4</a:t>
            </a:r>
            <a:endParaRPr/>
          </a:p>
          <a:p>
            <a:pPr indent="-342900" lvl="0" marL="342900" rtl="0" algn="l">
              <a:spcBef>
                <a:spcPts val="640"/>
              </a:spcBef>
              <a:spcAft>
                <a:spcPts val="0"/>
              </a:spcAft>
              <a:buClr>
                <a:schemeClr val="lt1"/>
              </a:buClr>
              <a:buSzPts val="3200"/>
              <a:buChar char="•"/>
            </a:pPr>
            <a:r>
              <a:rPr lang="en-US"/>
              <a:t>Sketch a diagram of a erosional landform (that you haven’t investigated)</a:t>
            </a:r>
            <a:endParaRPr/>
          </a:p>
          <a:p>
            <a:pPr indent="-342900" lvl="0" marL="342900" rtl="0" algn="l">
              <a:spcBef>
                <a:spcPts val="640"/>
              </a:spcBef>
              <a:spcAft>
                <a:spcPts val="0"/>
              </a:spcAft>
              <a:buClr>
                <a:schemeClr val="lt1"/>
              </a:buClr>
              <a:buSzPts val="3200"/>
              <a:buChar char="•"/>
            </a:pPr>
            <a:r>
              <a:rPr lang="en-US"/>
              <a:t>Use annotations to explain it’s formation</a:t>
            </a:r>
            <a:endParaRPr/>
          </a:p>
          <a:p>
            <a:pPr indent="-342900" lvl="0" marL="342900" rtl="0" algn="l">
              <a:spcBef>
                <a:spcPts val="640"/>
              </a:spcBef>
              <a:spcAft>
                <a:spcPts val="0"/>
              </a:spcAft>
              <a:buClr>
                <a:schemeClr val="lt1"/>
              </a:buClr>
              <a:buSzPts val="3200"/>
              <a:buChar char="•"/>
            </a:pPr>
            <a:r>
              <a:rPr lang="en-US"/>
              <a:t>You have 8 minutes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Practice Question # 1</a:t>
            </a:r>
            <a:endParaRPr>
              <a:latin typeface="Rockwell"/>
              <a:ea typeface="Rockwell"/>
              <a:cs typeface="Rockwell"/>
              <a:sym typeface="Rockwell"/>
            </a:endParaRPr>
          </a:p>
        </p:txBody>
      </p:sp>
      <p:sp>
        <p:nvSpPr>
          <p:cNvPr id="218" name="Google Shape;218;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3200"/>
              <a:buNone/>
            </a:pPr>
            <a:r>
              <a:t/>
            </a:r>
            <a:endParaRPr/>
          </a:p>
          <a:p>
            <a:pPr indent="0" lvl="0" marL="0" rtl="0" algn="ctr">
              <a:spcBef>
                <a:spcPts val="640"/>
              </a:spcBef>
              <a:spcAft>
                <a:spcPts val="0"/>
              </a:spcAft>
              <a:buClr>
                <a:schemeClr val="lt1"/>
              </a:buClr>
              <a:buSzPts val="3200"/>
              <a:buNone/>
            </a:pPr>
            <a:r>
              <a:rPr lang="en-US"/>
              <a:t>Explain how a beach is formed	(4)</a:t>
            </a:r>
            <a:endParaRPr/>
          </a:p>
          <a:p>
            <a:pPr indent="0" lvl="0" marL="0" rtl="0" algn="ctr">
              <a:spcBef>
                <a:spcPts val="640"/>
              </a:spcBef>
              <a:spcAft>
                <a:spcPts val="0"/>
              </a:spcAft>
              <a:buClr>
                <a:schemeClr val="lt1"/>
              </a:buClr>
              <a:buSzPts val="3200"/>
              <a:buNone/>
            </a:pPr>
            <a:r>
              <a:t/>
            </a:r>
            <a:endParaRPr/>
          </a:p>
          <a:p>
            <a:pPr indent="0" lvl="0" marL="0" rtl="0" algn="l">
              <a:spcBef>
                <a:spcPts val="640"/>
              </a:spcBef>
              <a:spcAft>
                <a:spcPts val="0"/>
              </a:spcAft>
              <a:buClr>
                <a:schemeClr val="lt1"/>
              </a:buClr>
              <a:buSzPts val="32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Practice Question # 1</a:t>
            </a:r>
            <a:endParaRPr>
              <a:latin typeface="Rockwell"/>
              <a:ea typeface="Rockwell"/>
              <a:cs typeface="Rockwell"/>
              <a:sym typeface="Rockwell"/>
            </a:endParaRPr>
          </a:p>
        </p:txBody>
      </p:sp>
      <p:sp>
        <p:nvSpPr>
          <p:cNvPr id="224" name="Google Shape;224;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3200"/>
              <a:buNone/>
            </a:pPr>
            <a:r>
              <a:t/>
            </a:r>
            <a:endParaRPr/>
          </a:p>
          <a:p>
            <a:pPr indent="0" lvl="0" marL="0" rtl="0" algn="ctr">
              <a:spcBef>
                <a:spcPts val="640"/>
              </a:spcBef>
              <a:spcAft>
                <a:spcPts val="0"/>
              </a:spcAft>
              <a:buClr>
                <a:schemeClr val="lt1"/>
              </a:buClr>
              <a:buSzPts val="3200"/>
              <a:buNone/>
            </a:pPr>
            <a:r>
              <a:rPr lang="en-US"/>
              <a:t>Explain how a beach is formed	(4)</a:t>
            </a:r>
            <a:endParaRPr/>
          </a:p>
          <a:p>
            <a:pPr indent="0" lvl="0" marL="0" rtl="0" algn="ctr">
              <a:spcBef>
                <a:spcPts val="640"/>
              </a:spcBef>
              <a:spcAft>
                <a:spcPts val="0"/>
              </a:spcAft>
              <a:buClr>
                <a:schemeClr val="lt1"/>
              </a:buClr>
              <a:buSzPts val="3200"/>
              <a:buNone/>
            </a:pPr>
            <a:r>
              <a:t/>
            </a:r>
            <a:endParaRPr/>
          </a:p>
          <a:p>
            <a:pPr indent="0" lvl="0" marL="0" rtl="0" algn="ctr">
              <a:spcBef>
                <a:spcPts val="640"/>
              </a:spcBef>
              <a:spcAft>
                <a:spcPts val="0"/>
              </a:spcAft>
              <a:buClr>
                <a:schemeClr val="lt1"/>
              </a:buClr>
              <a:buSzPts val="3200"/>
              <a:buNone/>
            </a:pPr>
            <a:r>
              <a:rPr lang="en-US" u="sng">
                <a:solidFill>
                  <a:schemeClr val="hlink"/>
                </a:solidFill>
                <a:hlinkClick r:id="rId3"/>
              </a:rPr>
              <a:t>https://timeforgeography.co.uk/videos_list/coasts/Explain-how-a-beach-is-formed/</a:t>
            </a:r>
            <a:r>
              <a:rPr lang="en-US"/>
              <a:t> </a:t>
            </a:r>
            <a:endParaRPr/>
          </a:p>
          <a:p>
            <a:pPr indent="0" lvl="0" marL="0" rtl="0" algn="ctr">
              <a:spcBef>
                <a:spcPts val="640"/>
              </a:spcBef>
              <a:spcAft>
                <a:spcPts val="0"/>
              </a:spcAft>
              <a:buClr>
                <a:schemeClr val="lt1"/>
              </a:buClr>
              <a:buSzPts val="3200"/>
              <a:buNone/>
            </a:pPr>
            <a:r>
              <a:t/>
            </a:r>
            <a:endParaRPr/>
          </a:p>
          <a:p>
            <a:pPr indent="0" lvl="0" marL="0" rtl="0" algn="l">
              <a:spcBef>
                <a:spcPts val="640"/>
              </a:spcBef>
              <a:spcAft>
                <a:spcPts val="0"/>
              </a:spcAft>
              <a:buClr>
                <a:schemeClr val="lt1"/>
              </a:buClr>
              <a:buSzPts val="32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Practice Question # 1</a:t>
            </a:r>
            <a:endParaRPr>
              <a:latin typeface="Rockwell"/>
              <a:ea typeface="Rockwell"/>
              <a:cs typeface="Rockwell"/>
              <a:sym typeface="Rockwell"/>
            </a:endParaRPr>
          </a:p>
        </p:txBody>
      </p:sp>
      <p:sp>
        <p:nvSpPr>
          <p:cNvPr id="230" name="Google Shape;230;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3200"/>
              <a:buNone/>
            </a:pPr>
            <a:r>
              <a:t/>
            </a:r>
            <a:endParaRPr/>
          </a:p>
          <a:p>
            <a:pPr indent="0" lvl="0" marL="0" rtl="0" algn="ctr">
              <a:spcBef>
                <a:spcPts val="640"/>
              </a:spcBef>
              <a:spcAft>
                <a:spcPts val="0"/>
              </a:spcAft>
              <a:buClr>
                <a:schemeClr val="lt1"/>
              </a:buClr>
              <a:buSzPts val="3200"/>
              <a:buNone/>
            </a:pPr>
            <a:r>
              <a:rPr lang="en-US"/>
              <a:t>Explain how a beach is formed	(4)</a:t>
            </a:r>
            <a:endParaRPr/>
          </a:p>
          <a:p>
            <a:pPr indent="0" lvl="0" marL="0" rtl="0" algn="ctr">
              <a:spcBef>
                <a:spcPts val="640"/>
              </a:spcBef>
              <a:spcAft>
                <a:spcPts val="0"/>
              </a:spcAft>
              <a:buClr>
                <a:schemeClr val="lt1"/>
              </a:buClr>
              <a:buSzPts val="3200"/>
              <a:buNone/>
            </a:pPr>
            <a:r>
              <a:t/>
            </a:r>
            <a:endParaRPr/>
          </a:p>
          <a:p>
            <a:pPr indent="0" lvl="0" marL="0" rtl="0" algn="ctr">
              <a:spcBef>
                <a:spcPts val="640"/>
              </a:spcBef>
              <a:spcAft>
                <a:spcPts val="0"/>
              </a:spcAft>
              <a:buClr>
                <a:schemeClr val="lt1"/>
              </a:buClr>
              <a:buSzPts val="3200"/>
              <a:buNone/>
            </a:pPr>
            <a:r>
              <a:rPr lang="en-US" u="sng">
                <a:solidFill>
                  <a:schemeClr val="hlink"/>
                </a:solidFill>
                <a:hlinkClick r:id="rId3"/>
              </a:rPr>
              <a:t>https://timeforgeography.co.uk/videos_list/coasts/Explain-how-a-beach-is-formed/</a:t>
            </a:r>
            <a:r>
              <a:rPr lang="en-US"/>
              <a:t> </a:t>
            </a:r>
            <a:endParaRPr/>
          </a:p>
          <a:p>
            <a:pPr indent="0" lvl="0" marL="0" rtl="0" algn="ctr">
              <a:spcBef>
                <a:spcPts val="640"/>
              </a:spcBef>
              <a:spcAft>
                <a:spcPts val="0"/>
              </a:spcAft>
              <a:buClr>
                <a:schemeClr val="lt1"/>
              </a:buClr>
              <a:buSzPts val="3200"/>
              <a:buNone/>
            </a:pPr>
            <a:r>
              <a:t/>
            </a:r>
            <a:endParaRPr/>
          </a:p>
          <a:p>
            <a:pPr indent="0" lvl="0" marL="0" rtl="0" algn="l">
              <a:spcBef>
                <a:spcPts val="640"/>
              </a:spcBef>
              <a:spcAft>
                <a:spcPts val="0"/>
              </a:spcAft>
              <a:buClr>
                <a:schemeClr val="lt1"/>
              </a:buClr>
              <a:buSzPts val="3200"/>
              <a:buNone/>
            </a:pPr>
            <a:r>
              <a:t/>
            </a:r>
            <a:endParaRPr/>
          </a:p>
        </p:txBody>
      </p:sp>
      <p:pic>
        <p:nvPicPr>
          <p:cNvPr id="231" name="Google Shape;231;p33"/>
          <p:cNvPicPr preferRelativeResize="0"/>
          <p:nvPr/>
        </p:nvPicPr>
        <p:blipFill rotWithShape="1">
          <a:blip r:embed="rId4">
            <a:alphaModFix/>
          </a:blip>
          <a:srcRect b="0" l="0" r="0" t="0"/>
          <a:stretch/>
        </p:blipFill>
        <p:spPr>
          <a:xfrm>
            <a:off x="0" y="1751420"/>
            <a:ext cx="9144000" cy="510658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Practice Question #2 </a:t>
            </a:r>
            <a:endParaRPr>
              <a:latin typeface="Rockwell"/>
              <a:ea typeface="Rockwell"/>
              <a:cs typeface="Rockwell"/>
              <a:sym typeface="Rockwell"/>
            </a:endParaRPr>
          </a:p>
        </p:txBody>
      </p:sp>
      <p:sp>
        <p:nvSpPr>
          <p:cNvPr id="237" name="Google Shape;237;p34"/>
          <p:cNvSpPr txBox="1"/>
          <p:nvPr>
            <p:ph idx="1" type="body"/>
          </p:nvPr>
        </p:nvSpPr>
        <p:spPr>
          <a:xfrm>
            <a:off x="457200" y="1417650"/>
            <a:ext cx="8229600" cy="45261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3200"/>
              <a:buNone/>
            </a:pPr>
            <a:r>
              <a:t/>
            </a:r>
            <a:endParaRPr/>
          </a:p>
          <a:p>
            <a:pPr indent="0" lvl="0" marL="0" rtl="0" algn="ctr">
              <a:spcBef>
                <a:spcPts val="640"/>
              </a:spcBef>
              <a:spcAft>
                <a:spcPts val="0"/>
              </a:spcAft>
              <a:buClr>
                <a:schemeClr val="lt1"/>
              </a:buClr>
              <a:buSzPts val="3200"/>
              <a:buNone/>
            </a:pPr>
            <a:r>
              <a:rPr lang="en-US"/>
              <a:t>Explain with the use of a diagram how the landform shown was formed</a:t>
            </a:r>
            <a:endParaRPr/>
          </a:p>
          <a:p>
            <a:pPr indent="0" lvl="0" marL="0" rtl="0" algn="ctr">
              <a:spcBef>
                <a:spcPts val="640"/>
              </a:spcBef>
              <a:spcAft>
                <a:spcPts val="0"/>
              </a:spcAft>
              <a:buClr>
                <a:schemeClr val="lt1"/>
              </a:buClr>
              <a:buSzPts val="3200"/>
              <a:buNone/>
            </a:pPr>
            <a:r>
              <a:rPr lang="en-US"/>
              <a:t>(6 marks)</a:t>
            </a:r>
            <a:endParaRPr/>
          </a:p>
          <a:p>
            <a:pPr indent="0" lvl="0" marL="0" rtl="0" algn="l">
              <a:spcBef>
                <a:spcPts val="640"/>
              </a:spcBef>
              <a:spcAft>
                <a:spcPts val="0"/>
              </a:spcAft>
              <a:buClr>
                <a:schemeClr val="lt1"/>
              </a:buClr>
              <a:buSzPts val="3200"/>
              <a:buNone/>
            </a:pPr>
            <a:r>
              <a:t/>
            </a:r>
            <a:endParaRPr/>
          </a:p>
        </p:txBody>
      </p:sp>
      <p:pic>
        <p:nvPicPr>
          <p:cNvPr descr="Screen Shot 2018-11-27 at 8.46.26 PM.png" id="238" name="Google Shape;238;p34"/>
          <p:cNvPicPr preferRelativeResize="0"/>
          <p:nvPr/>
        </p:nvPicPr>
        <p:blipFill rotWithShape="1">
          <a:blip r:embed="rId3">
            <a:alphaModFix/>
          </a:blip>
          <a:srcRect b="0" l="0" r="0" t="0"/>
          <a:stretch/>
        </p:blipFill>
        <p:spPr>
          <a:xfrm>
            <a:off x="1821450" y="3933200"/>
            <a:ext cx="5491900" cy="2828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Practice Question #2 </a:t>
            </a:r>
            <a:endParaRPr>
              <a:latin typeface="Rockwell"/>
              <a:ea typeface="Rockwell"/>
              <a:cs typeface="Rockwell"/>
              <a:sym typeface="Rockwell"/>
            </a:endParaRPr>
          </a:p>
        </p:txBody>
      </p:sp>
      <p:sp>
        <p:nvSpPr>
          <p:cNvPr id="244" name="Google Shape;244;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3200"/>
              <a:buNone/>
            </a:pPr>
            <a:r>
              <a:t/>
            </a:r>
            <a:endParaRPr/>
          </a:p>
          <a:p>
            <a:pPr indent="0" lvl="0" marL="0" rtl="0" algn="ctr">
              <a:spcBef>
                <a:spcPts val="640"/>
              </a:spcBef>
              <a:spcAft>
                <a:spcPts val="0"/>
              </a:spcAft>
              <a:buClr>
                <a:schemeClr val="lt1"/>
              </a:buClr>
              <a:buSzPts val="3200"/>
              <a:buNone/>
            </a:pPr>
            <a:r>
              <a:rPr lang="en-US"/>
              <a:t>Explain with the use of a diagram how the landform shown was formed</a:t>
            </a:r>
            <a:endParaRPr/>
          </a:p>
          <a:p>
            <a:pPr indent="0" lvl="0" marL="0" rtl="0" algn="ctr">
              <a:spcBef>
                <a:spcPts val="640"/>
              </a:spcBef>
              <a:spcAft>
                <a:spcPts val="0"/>
              </a:spcAft>
              <a:buClr>
                <a:schemeClr val="lt1"/>
              </a:buClr>
              <a:buSzPts val="3200"/>
              <a:buNone/>
            </a:pPr>
            <a:r>
              <a:rPr lang="en-US"/>
              <a:t>(6 marks)</a:t>
            </a:r>
            <a:endParaRPr/>
          </a:p>
          <a:p>
            <a:pPr indent="0" lvl="0" marL="0" rtl="0" algn="ctr">
              <a:spcBef>
                <a:spcPts val="640"/>
              </a:spcBef>
              <a:spcAft>
                <a:spcPts val="0"/>
              </a:spcAft>
              <a:buClr>
                <a:schemeClr val="lt1"/>
              </a:buClr>
              <a:buSzPts val="3200"/>
              <a:buNone/>
            </a:pPr>
            <a:r>
              <a:t/>
            </a:r>
            <a:endParaRPr/>
          </a:p>
          <a:p>
            <a:pPr indent="0" lvl="0" marL="0" rtl="0" algn="ctr">
              <a:spcBef>
                <a:spcPts val="640"/>
              </a:spcBef>
              <a:spcAft>
                <a:spcPts val="0"/>
              </a:spcAft>
              <a:buClr>
                <a:schemeClr val="lt1"/>
              </a:buClr>
              <a:buSzPts val="3200"/>
              <a:buNone/>
            </a:pPr>
            <a:r>
              <a:rPr lang="en-US" u="sng">
                <a:solidFill>
                  <a:schemeClr val="hlink"/>
                </a:solidFill>
                <a:hlinkClick r:id="rId3"/>
              </a:rPr>
              <a:t>https://timeforgeography.co.uk/videos_list/coasts/Explain-with-the-use-of-a-diagram-how-the-landform-shown-was-formed/</a:t>
            </a:r>
            <a:r>
              <a:rPr lang="en-US"/>
              <a:t> </a:t>
            </a:r>
            <a:endParaRPr/>
          </a:p>
          <a:p>
            <a:pPr indent="0" lvl="0" marL="0" rtl="0" algn="l">
              <a:spcBef>
                <a:spcPts val="640"/>
              </a:spcBef>
              <a:spcAft>
                <a:spcPts val="0"/>
              </a:spcAft>
              <a:buClr>
                <a:schemeClr val="lt1"/>
              </a:buClr>
              <a:buSzPts val="3200"/>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Rockwell"/>
              <a:buNone/>
            </a:pPr>
            <a:r>
              <a:rPr lang="en-US">
                <a:latin typeface="Rockwell"/>
                <a:ea typeface="Rockwell"/>
                <a:cs typeface="Rockwell"/>
                <a:sym typeface="Rockwell"/>
              </a:rPr>
              <a:t>Practice Question #2 </a:t>
            </a:r>
            <a:endParaRPr>
              <a:latin typeface="Rockwell"/>
              <a:ea typeface="Rockwell"/>
              <a:cs typeface="Rockwell"/>
              <a:sym typeface="Rockwell"/>
            </a:endParaRPr>
          </a:p>
        </p:txBody>
      </p:sp>
      <p:sp>
        <p:nvSpPr>
          <p:cNvPr id="251" name="Google Shape;251;p36"/>
          <p:cNvSpPr txBox="1"/>
          <p:nvPr>
            <p:ph idx="1" type="body"/>
          </p:nvPr>
        </p:nvSpPr>
        <p:spPr>
          <a:xfrm>
            <a:off x="457200" y="1396428"/>
            <a:ext cx="8229600" cy="452596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3200"/>
              <a:buNone/>
            </a:pPr>
            <a:r>
              <a:rPr lang="en-US"/>
              <a:t>Explain with the use of a diagram how the landform shown was formed</a:t>
            </a:r>
            <a:endParaRPr/>
          </a:p>
          <a:p>
            <a:pPr indent="0" lvl="0" marL="0" rtl="0" algn="ctr">
              <a:spcBef>
                <a:spcPts val="640"/>
              </a:spcBef>
              <a:spcAft>
                <a:spcPts val="0"/>
              </a:spcAft>
              <a:buClr>
                <a:schemeClr val="lt1"/>
              </a:buClr>
              <a:buSzPts val="3200"/>
              <a:buNone/>
            </a:pPr>
            <a:r>
              <a:rPr lang="en-US"/>
              <a:t>(6 marks)</a:t>
            </a:r>
            <a:endParaRPr/>
          </a:p>
          <a:p>
            <a:pPr indent="0" lvl="0" marL="0" rtl="0" algn="ctr">
              <a:spcBef>
                <a:spcPts val="640"/>
              </a:spcBef>
              <a:spcAft>
                <a:spcPts val="0"/>
              </a:spcAft>
              <a:buClr>
                <a:schemeClr val="lt1"/>
              </a:buClr>
              <a:buSzPts val="3200"/>
              <a:buNone/>
            </a:pPr>
            <a:r>
              <a:t/>
            </a:r>
            <a:endParaRPr/>
          </a:p>
          <a:p>
            <a:pPr indent="0" lvl="0" marL="0" rtl="0" algn="ctr">
              <a:spcBef>
                <a:spcPts val="640"/>
              </a:spcBef>
              <a:spcAft>
                <a:spcPts val="0"/>
              </a:spcAft>
              <a:buClr>
                <a:schemeClr val="lt1"/>
              </a:buClr>
              <a:buSzPts val="3200"/>
              <a:buNone/>
            </a:pPr>
            <a:r>
              <a:rPr lang="en-US" u="sng">
                <a:solidFill>
                  <a:schemeClr val="hlink"/>
                </a:solidFill>
                <a:hlinkClick r:id="rId3"/>
              </a:rPr>
              <a:t>https://timeforgeography.co.uk/videos_list/coasts/Explain-with-the-use-of-a-diagram-how-the-landform-shown-was-formed/</a:t>
            </a:r>
            <a:r>
              <a:rPr lang="en-US"/>
              <a:t> </a:t>
            </a:r>
            <a:endParaRPr/>
          </a:p>
          <a:p>
            <a:pPr indent="0" lvl="0" marL="0" rtl="0" algn="l">
              <a:spcBef>
                <a:spcPts val="640"/>
              </a:spcBef>
              <a:spcAft>
                <a:spcPts val="0"/>
              </a:spcAft>
              <a:buClr>
                <a:schemeClr val="lt1"/>
              </a:buClr>
              <a:buSzPts val="3200"/>
              <a:buNone/>
            </a:pPr>
            <a:r>
              <a:t/>
            </a:r>
            <a:endParaRPr/>
          </a:p>
        </p:txBody>
      </p:sp>
      <p:pic>
        <p:nvPicPr>
          <p:cNvPr id="252" name="Google Shape;252;p36"/>
          <p:cNvPicPr preferRelativeResize="0"/>
          <p:nvPr/>
        </p:nvPicPr>
        <p:blipFill rotWithShape="1">
          <a:blip r:embed="rId4">
            <a:alphaModFix/>
          </a:blip>
          <a:srcRect b="0" l="0" r="0" t="0"/>
          <a:stretch/>
        </p:blipFill>
        <p:spPr>
          <a:xfrm>
            <a:off x="0" y="2539428"/>
            <a:ext cx="9144000" cy="431857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7"/>
          <p:cNvSpPr txBox="1"/>
          <p:nvPr>
            <p:ph type="title"/>
          </p:nvPr>
        </p:nvSpPr>
        <p:spPr>
          <a:xfrm>
            <a:off x="124200" y="274650"/>
            <a:ext cx="89001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Arial Black"/>
              <a:buNone/>
            </a:pPr>
            <a:r>
              <a:rPr lang="en-US" sz="4000">
                <a:latin typeface="Arial Black"/>
                <a:ea typeface="Arial Black"/>
                <a:cs typeface="Arial Black"/>
                <a:sym typeface="Arial Black"/>
              </a:rPr>
              <a:t>Life Stories of Coastal Landforms</a:t>
            </a:r>
            <a:endParaRPr sz="4000"/>
          </a:p>
        </p:txBody>
      </p:sp>
      <p:sp>
        <p:nvSpPr>
          <p:cNvPr id="259" name="Google Shape;259;p37"/>
          <p:cNvSpPr txBox="1"/>
          <p:nvPr>
            <p:ph idx="1" type="body"/>
          </p:nvPr>
        </p:nvSpPr>
        <p:spPr>
          <a:xfrm>
            <a:off x="4572000" y="1600200"/>
            <a:ext cx="4114800" cy="45261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3000">
                <a:latin typeface="Arial"/>
                <a:ea typeface="Arial"/>
                <a:cs typeface="Arial"/>
                <a:sym typeface="Arial"/>
              </a:rPr>
              <a:t>You are all assigned to a coastal landform.</a:t>
            </a:r>
            <a:endParaRPr sz="3000">
              <a:latin typeface="Arial"/>
              <a:ea typeface="Arial"/>
              <a:cs typeface="Arial"/>
              <a:sym typeface="Arial"/>
            </a:endParaRPr>
          </a:p>
          <a:p>
            <a:pPr indent="-419100" lvl="0" marL="457200" rtl="0" algn="l">
              <a:lnSpc>
                <a:spcPct val="115000"/>
              </a:lnSpc>
              <a:spcBef>
                <a:spcPts val="0"/>
              </a:spcBef>
              <a:spcAft>
                <a:spcPts val="0"/>
              </a:spcAft>
              <a:buSzPts val="3000"/>
              <a:buFont typeface="Arial"/>
              <a:buChar char="•"/>
            </a:pPr>
            <a:r>
              <a:rPr lang="en-US" sz="3000">
                <a:latin typeface="Arial"/>
                <a:ea typeface="Arial"/>
                <a:cs typeface="Arial"/>
                <a:sym typeface="Arial"/>
              </a:rPr>
              <a:t>annotate the life story to highlight the key forces and processes that shape that landform.</a:t>
            </a:r>
            <a:endParaRPr sz="3000">
              <a:latin typeface="Arial"/>
              <a:ea typeface="Arial"/>
              <a:cs typeface="Arial"/>
              <a:sym typeface="Arial"/>
            </a:endParaRPr>
          </a:p>
          <a:p>
            <a:pPr indent="0" lvl="0" marL="0" rtl="0" algn="l">
              <a:spcBef>
                <a:spcPts val="360"/>
              </a:spcBef>
              <a:spcAft>
                <a:spcPts val="0"/>
              </a:spcAft>
              <a:buNone/>
            </a:pPr>
            <a:r>
              <a:t/>
            </a:r>
            <a:endParaRPr/>
          </a:p>
        </p:txBody>
      </p:sp>
      <p:pic>
        <p:nvPicPr>
          <p:cNvPr id="260" name="Google Shape;260;p37" title="Screenshot 2025-09-30 at 14.14.45.png"/>
          <p:cNvPicPr preferRelativeResize="0"/>
          <p:nvPr/>
        </p:nvPicPr>
        <p:blipFill>
          <a:blip r:embed="rId3">
            <a:alphaModFix/>
          </a:blip>
          <a:stretch>
            <a:fillRect/>
          </a:stretch>
        </p:blipFill>
        <p:spPr>
          <a:xfrm>
            <a:off x="304200" y="1600200"/>
            <a:ext cx="3695363" cy="51355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8"/>
          <p:cNvSpPr txBox="1"/>
          <p:nvPr>
            <p:ph type="title"/>
          </p:nvPr>
        </p:nvSpPr>
        <p:spPr>
          <a:xfrm>
            <a:off x="124200" y="274650"/>
            <a:ext cx="89001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000">
                <a:latin typeface="Arial Black"/>
                <a:ea typeface="Arial Black"/>
                <a:cs typeface="Arial Black"/>
                <a:sym typeface="Arial Black"/>
              </a:rPr>
              <a:t>Life Stories of Coastal Landforms</a:t>
            </a:r>
            <a:endParaRPr sz="4000"/>
          </a:p>
        </p:txBody>
      </p:sp>
      <p:sp>
        <p:nvSpPr>
          <p:cNvPr id="267" name="Google Shape;267;p38"/>
          <p:cNvSpPr txBox="1"/>
          <p:nvPr>
            <p:ph idx="1" type="body"/>
          </p:nvPr>
        </p:nvSpPr>
        <p:spPr>
          <a:xfrm>
            <a:off x="4572000" y="1600200"/>
            <a:ext cx="4114800" cy="45261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3000">
                <a:latin typeface="Arial"/>
                <a:ea typeface="Arial"/>
                <a:cs typeface="Arial"/>
                <a:sym typeface="Arial"/>
              </a:rPr>
              <a:t>You are all assigned to a coastal landform.</a:t>
            </a:r>
            <a:endParaRPr sz="3000">
              <a:latin typeface="Arial"/>
              <a:ea typeface="Arial"/>
              <a:cs typeface="Arial"/>
              <a:sym typeface="Arial"/>
            </a:endParaRPr>
          </a:p>
          <a:p>
            <a:pPr indent="-419100" lvl="0" marL="457200" rtl="0" algn="l">
              <a:lnSpc>
                <a:spcPct val="115000"/>
              </a:lnSpc>
              <a:spcBef>
                <a:spcPts val="0"/>
              </a:spcBef>
              <a:spcAft>
                <a:spcPts val="0"/>
              </a:spcAft>
              <a:buSzPts val="3000"/>
              <a:buFont typeface="Arial"/>
              <a:buChar char="•"/>
            </a:pPr>
            <a:r>
              <a:rPr lang="en-US" sz="3000">
                <a:latin typeface="Arial"/>
                <a:ea typeface="Arial"/>
                <a:cs typeface="Arial"/>
                <a:sym typeface="Arial"/>
              </a:rPr>
              <a:t>Now rotate around it another landform</a:t>
            </a:r>
            <a:endParaRPr sz="3000">
              <a:latin typeface="Arial"/>
              <a:ea typeface="Arial"/>
              <a:cs typeface="Arial"/>
              <a:sym typeface="Arial"/>
            </a:endParaRPr>
          </a:p>
          <a:p>
            <a:pPr indent="-419100" lvl="0" marL="457200" rtl="0" algn="l">
              <a:lnSpc>
                <a:spcPct val="115000"/>
              </a:lnSpc>
              <a:spcBef>
                <a:spcPts val="0"/>
              </a:spcBef>
              <a:spcAft>
                <a:spcPts val="0"/>
              </a:spcAft>
              <a:buSzPts val="3000"/>
              <a:buFont typeface="Arial"/>
              <a:buChar char="•"/>
            </a:pPr>
            <a:r>
              <a:rPr lang="en-US" sz="3000">
                <a:latin typeface="Arial"/>
                <a:ea typeface="Arial"/>
                <a:cs typeface="Arial"/>
                <a:sym typeface="Arial"/>
              </a:rPr>
              <a:t>Draw a sketch to illustrate how this landform was created (no words)</a:t>
            </a:r>
            <a:endParaRPr sz="3000">
              <a:latin typeface="Arial"/>
              <a:ea typeface="Arial"/>
              <a:cs typeface="Arial"/>
              <a:sym typeface="Arial"/>
            </a:endParaRPr>
          </a:p>
          <a:p>
            <a:pPr indent="0" lvl="0" marL="0" rtl="0" algn="l">
              <a:spcBef>
                <a:spcPts val="360"/>
              </a:spcBef>
              <a:spcAft>
                <a:spcPts val="0"/>
              </a:spcAft>
              <a:buNone/>
            </a:pPr>
            <a:r>
              <a:t/>
            </a:r>
            <a:endParaRPr/>
          </a:p>
        </p:txBody>
      </p:sp>
      <p:pic>
        <p:nvPicPr>
          <p:cNvPr id="268" name="Google Shape;268;p38" title="Screenshot 2025-09-30 at 14.14.45.png"/>
          <p:cNvPicPr preferRelativeResize="0"/>
          <p:nvPr/>
        </p:nvPicPr>
        <p:blipFill>
          <a:blip r:embed="rId3">
            <a:alphaModFix/>
          </a:blip>
          <a:stretch>
            <a:fillRect/>
          </a:stretch>
        </p:blipFill>
        <p:spPr>
          <a:xfrm>
            <a:off x="304200" y="1600200"/>
            <a:ext cx="3695363" cy="51355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9"/>
          <p:cNvSpPr txBox="1"/>
          <p:nvPr>
            <p:ph type="title"/>
          </p:nvPr>
        </p:nvSpPr>
        <p:spPr>
          <a:xfrm>
            <a:off x="124200" y="274650"/>
            <a:ext cx="89001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000">
                <a:latin typeface="Arial Black"/>
                <a:ea typeface="Arial Black"/>
                <a:cs typeface="Arial Black"/>
                <a:sym typeface="Arial Black"/>
              </a:rPr>
              <a:t>Life Stories of Coastal Landforms</a:t>
            </a:r>
            <a:endParaRPr sz="4000"/>
          </a:p>
        </p:txBody>
      </p:sp>
      <p:sp>
        <p:nvSpPr>
          <p:cNvPr id="275" name="Google Shape;275;p39"/>
          <p:cNvSpPr txBox="1"/>
          <p:nvPr>
            <p:ph idx="1" type="body"/>
          </p:nvPr>
        </p:nvSpPr>
        <p:spPr>
          <a:xfrm>
            <a:off x="4572000" y="1600200"/>
            <a:ext cx="4114800" cy="45261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3000">
                <a:latin typeface="Arial"/>
                <a:ea typeface="Arial"/>
                <a:cs typeface="Arial"/>
                <a:sym typeface="Arial"/>
              </a:rPr>
              <a:t>You are all assigned to a coastal landform.</a:t>
            </a:r>
            <a:endParaRPr sz="3000">
              <a:latin typeface="Arial"/>
              <a:ea typeface="Arial"/>
              <a:cs typeface="Arial"/>
              <a:sym typeface="Arial"/>
            </a:endParaRPr>
          </a:p>
          <a:p>
            <a:pPr indent="-419100" lvl="0" marL="457200" rtl="0" algn="l">
              <a:lnSpc>
                <a:spcPct val="115000"/>
              </a:lnSpc>
              <a:spcBef>
                <a:spcPts val="0"/>
              </a:spcBef>
              <a:spcAft>
                <a:spcPts val="0"/>
              </a:spcAft>
              <a:buSzPts val="3000"/>
              <a:buFont typeface="Arial"/>
              <a:buChar char="•"/>
            </a:pPr>
            <a:r>
              <a:rPr lang="en-US" sz="3000">
                <a:latin typeface="Arial"/>
                <a:ea typeface="Arial"/>
                <a:cs typeface="Arial"/>
                <a:sym typeface="Arial"/>
              </a:rPr>
              <a:t>Now rotate around it another landform</a:t>
            </a:r>
            <a:endParaRPr sz="3000">
              <a:latin typeface="Arial"/>
              <a:ea typeface="Arial"/>
              <a:cs typeface="Arial"/>
              <a:sym typeface="Arial"/>
            </a:endParaRPr>
          </a:p>
          <a:p>
            <a:pPr indent="-419100" lvl="0" marL="457200" rtl="0" algn="l">
              <a:lnSpc>
                <a:spcPct val="115000"/>
              </a:lnSpc>
              <a:spcBef>
                <a:spcPts val="0"/>
              </a:spcBef>
              <a:spcAft>
                <a:spcPts val="0"/>
              </a:spcAft>
              <a:buSzPts val="3000"/>
              <a:buFont typeface="Arial"/>
              <a:buChar char="•"/>
            </a:pPr>
            <a:r>
              <a:rPr lang="en-US" sz="3000">
                <a:latin typeface="Arial"/>
                <a:ea typeface="Arial"/>
                <a:cs typeface="Arial"/>
                <a:sym typeface="Arial"/>
              </a:rPr>
              <a:t>annotate the sketch to fully explain it’s formation.</a:t>
            </a:r>
            <a:endParaRPr sz="3000">
              <a:latin typeface="Arial"/>
              <a:ea typeface="Arial"/>
              <a:cs typeface="Arial"/>
              <a:sym typeface="Arial"/>
            </a:endParaRPr>
          </a:p>
          <a:p>
            <a:pPr indent="0" lvl="0" marL="0" rtl="0" algn="l">
              <a:spcBef>
                <a:spcPts val="360"/>
              </a:spcBef>
              <a:spcAft>
                <a:spcPts val="0"/>
              </a:spcAft>
              <a:buNone/>
            </a:pPr>
            <a:r>
              <a:t/>
            </a:r>
            <a:endParaRPr/>
          </a:p>
        </p:txBody>
      </p:sp>
      <p:pic>
        <p:nvPicPr>
          <p:cNvPr id="276" name="Google Shape;276;p39" title="Screenshot 2025-09-30 at 14.14.45.png"/>
          <p:cNvPicPr preferRelativeResize="0"/>
          <p:nvPr/>
        </p:nvPicPr>
        <p:blipFill>
          <a:blip r:embed="rId3">
            <a:alphaModFix/>
          </a:blip>
          <a:stretch>
            <a:fillRect/>
          </a:stretch>
        </p:blipFill>
        <p:spPr>
          <a:xfrm>
            <a:off x="304200" y="1600200"/>
            <a:ext cx="3695363" cy="51355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0"/>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latin typeface="Arial Black"/>
                <a:ea typeface="Arial Black"/>
                <a:cs typeface="Arial Black"/>
                <a:sym typeface="Arial Black"/>
              </a:rPr>
              <a:t>Now Learn More</a:t>
            </a:r>
            <a:endParaRPr/>
          </a:p>
        </p:txBody>
      </p:sp>
      <p:sp>
        <p:nvSpPr>
          <p:cNvPr id="283" name="Google Shape;283;p40"/>
          <p:cNvSpPr txBox="1"/>
          <p:nvPr>
            <p:ph idx="1" type="body"/>
          </p:nvPr>
        </p:nvSpPr>
        <p:spPr>
          <a:xfrm>
            <a:off x="4516800" y="1417650"/>
            <a:ext cx="4410900" cy="45261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3000">
                <a:latin typeface="Arial"/>
                <a:ea typeface="Arial"/>
                <a:cs typeface="Arial"/>
                <a:sym typeface="Arial"/>
              </a:rPr>
              <a:t>Now use this document or other sources (textbooks or online) to learn the 5 landforms.</a:t>
            </a:r>
            <a:endParaRPr sz="3000">
              <a:latin typeface="Arial"/>
              <a:ea typeface="Arial"/>
              <a:cs typeface="Arial"/>
              <a:sym typeface="Arial"/>
            </a:endParaRPr>
          </a:p>
          <a:p>
            <a:pPr indent="0" lvl="0" marL="0" rtl="0" algn="l">
              <a:lnSpc>
                <a:spcPct val="115000"/>
              </a:lnSpc>
              <a:spcBef>
                <a:spcPts val="0"/>
              </a:spcBef>
              <a:spcAft>
                <a:spcPts val="0"/>
              </a:spcAft>
              <a:buNone/>
            </a:pPr>
            <a:r>
              <a:t/>
            </a:r>
            <a:endParaRPr sz="3000">
              <a:latin typeface="Arial"/>
              <a:ea typeface="Arial"/>
              <a:cs typeface="Arial"/>
              <a:sym typeface="Arial"/>
            </a:endParaRPr>
          </a:p>
          <a:p>
            <a:pPr indent="0" lvl="0" marL="0" rtl="0" algn="l">
              <a:lnSpc>
                <a:spcPct val="115000"/>
              </a:lnSpc>
              <a:spcBef>
                <a:spcPts val="0"/>
              </a:spcBef>
              <a:spcAft>
                <a:spcPts val="0"/>
              </a:spcAft>
              <a:buNone/>
            </a:pPr>
            <a:r>
              <a:rPr lang="en-US" sz="3000">
                <a:latin typeface="Arial"/>
                <a:ea typeface="Arial"/>
                <a:cs typeface="Arial"/>
                <a:sym typeface="Arial"/>
              </a:rPr>
              <a:t>Ideally you can do an annotated sketch and a paragraph explanation for each.</a:t>
            </a:r>
            <a:endParaRPr sz="3000">
              <a:latin typeface="Arial"/>
              <a:ea typeface="Arial"/>
              <a:cs typeface="Arial"/>
              <a:sym typeface="Arial"/>
            </a:endParaRPr>
          </a:p>
        </p:txBody>
      </p:sp>
      <p:pic>
        <p:nvPicPr>
          <p:cNvPr id="284" name="Google Shape;284;p40" title="Screenshot 2025-09-30 at 12.41.30.png"/>
          <p:cNvPicPr preferRelativeResize="0"/>
          <p:nvPr/>
        </p:nvPicPr>
        <p:blipFill>
          <a:blip r:embed="rId3">
            <a:alphaModFix/>
          </a:blip>
          <a:stretch>
            <a:fillRect/>
          </a:stretch>
        </p:blipFill>
        <p:spPr>
          <a:xfrm>
            <a:off x="152400" y="1417638"/>
            <a:ext cx="4013603" cy="513556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1"/>
          <p:cNvSpPr txBox="1"/>
          <p:nvPr>
            <p:ph type="title"/>
          </p:nvPr>
        </p:nvSpPr>
        <p:spPr>
          <a:xfrm>
            <a:off x="457200" y="243849"/>
            <a:ext cx="8229600" cy="606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Arial Black"/>
              <a:buNone/>
            </a:pPr>
            <a:r>
              <a:rPr lang="en-US">
                <a:latin typeface="Arial Black"/>
                <a:ea typeface="Arial Black"/>
                <a:cs typeface="Arial Black"/>
                <a:sym typeface="Arial Black"/>
              </a:rPr>
              <a:t>Cake by the Ocean</a:t>
            </a:r>
            <a:endParaRPr/>
          </a:p>
        </p:txBody>
      </p:sp>
      <p:sp>
        <p:nvSpPr>
          <p:cNvPr id="290" name="Google Shape;290;p41"/>
          <p:cNvSpPr txBox="1"/>
          <p:nvPr>
            <p:ph idx="1" type="body"/>
          </p:nvPr>
        </p:nvSpPr>
        <p:spPr>
          <a:xfrm>
            <a:off x="195075" y="1584525"/>
            <a:ext cx="8658900" cy="487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Clr>
                <a:schemeClr val="dk1"/>
              </a:buClr>
              <a:buSzPts val="1100"/>
              <a:buNone/>
            </a:pPr>
            <a:r>
              <a:t/>
            </a:r>
            <a:endParaRPr/>
          </a:p>
        </p:txBody>
      </p:sp>
      <p:pic>
        <p:nvPicPr>
          <p:cNvPr descr="Cake By The Ocean (Official Video)&#10;Song taken from the SWAAY EP&#10;Download: http://republicrec.co/DNCESwaayEx &#10;&#10;Stream/Share “Cake By The Ocean” on Spotify: https://open.spotify.com/track/42ftjU4cTN5UTRksyqBKZJ&#10;&#10;Follow DNCE&#10;Instagram: http://www.instagram.com/DNCE&#10;Twitter: http://www.twitter.com/DNCE&#10;Facebook: http://www.facebook.com/DNCEmusic&#10;Snapchat: DNCEmusic&#10;&#10;Directed by Black Coffee &amp; Gigi Hadid&#10;Producer by Andrew Lerios&#10;&#10;Music video by DNCE performing Cake By The Ocean. © 2015 Republic Records a division of UMG Recordings Inc.&#10;&#10;http://vevo.ly/5StuEf&#10;Best of DNCE: https://goo.gl/haNe6F&#10;Subscribe here: https://goo.gl/SfnZbH" id="291" name="Google Shape;291;p41" title="DNCE - Cake By The Ocean">
            <a:hlinkClick r:id="rId3"/>
          </p:cNvPr>
          <p:cNvPicPr preferRelativeResize="0"/>
          <p:nvPr/>
        </p:nvPicPr>
        <p:blipFill>
          <a:blip r:embed="rId4">
            <a:alphaModFix/>
          </a:blip>
          <a:stretch>
            <a:fillRect/>
          </a:stretch>
        </p:blipFill>
        <p:spPr>
          <a:xfrm>
            <a:off x="498713" y="1053575"/>
            <a:ext cx="8146575" cy="5327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2"/>
          <p:cNvSpPr txBox="1"/>
          <p:nvPr>
            <p:ph type="title"/>
          </p:nvPr>
        </p:nvSpPr>
        <p:spPr>
          <a:xfrm>
            <a:off x="457200" y="243849"/>
            <a:ext cx="8229600" cy="606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Arial Black"/>
              <a:buNone/>
            </a:pPr>
            <a:r>
              <a:rPr lang="en-US" sz="4000">
                <a:latin typeface="Arial Black"/>
                <a:ea typeface="Arial Black"/>
                <a:cs typeface="Arial Black"/>
                <a:sym typeface="Arial Black"/>
              </a:rPr>
              <a:t>Stumps</a:t>
            </a:r>
            <a:r>
              <a:rPr lang="en-US" sz="4000">
                <a:latin typeface="Arial Black"/>
                <a:ea typeface="Arial Black"/>
                <a:cs typeface="Arial Black"/>
                <a:sym typeface="Arial Black"/>
              </a:rPr>
              <a:t> by the Ocean</a:t>
            </a:r>
            <a:endParaRPr sz="4000"/>
          </a:p>
        </p:txBody>
      </p:sp>
      <p:sp>
        <p:nvSpPr>
          <p:cNvPr id="297" name="Google Shape;297;p42"/>
          <p:cNvSpPr txBox="1"/>
          <p:nvPr>
            <p:ph idx="1" type="body"/>
          </p:nvPr>
        </p:nvSpPr>
        <p:spPr>
          <a:xfrm>
            <a:off x="181275" y="1225750"/>
            <a:ext cx="8658900" cy="2913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None/>
            </a:pPr>
            <a:r>
              <a:rPr lang="en-US"/>
              <a:t>In your groups, use the cake to show the process of the formation of a sea stump:</a:t>
            </a:r>
            <a:endParaRPr/>
          </a:p>
          <a:p>
            <a:pPr indent="0" lvl="0" marL="0" rtl="0" algn="l">
              <a:spcBef>
                <a:spcPts val="0"/>
              </a:spcBef>
              <a:spcAft>
                <a:spcPts val="0"/>
              </a:spcAft>
              <a:buClr>
                <a:schemeClr val="dk1"/>
              </a:buClr>
              <a:buSzPts val="1100"/>
              <a:buNone/>
            </a:pPr>
            <a:r>
              <a:t/>
            </a:r>
            <a:endParaRPr/>
          </a:p>
          <a:p>
            <a:pPr indent="-431800" lvl="0" marL="457200" rtl="0" algn="l">
              <a:spcBef>
                <a:spcPts val="0"/>
              </a:spcBef>
              <a:spcAft>
                <a:spcPts val="0"/>
              </a:spcAft>
              <a:buSzPts val="3200"/>
              <a:buChar char="•"/>
            </a:pPr>
            <a:r>
              <a:rPr lang="en-US"/>
              <a:t>Create the model out of cake</a:t>
            </a:r>
            <a:endParaRPr/>
          </a:p>
          <a:p>
            <a:pPr indent="0" lvl="0" marL="457200" rtl="0" algn="l">
              <a:spcBef>
                <a:spcPts val="0"/>
              </a:spcBef>
              <a:spcAft>
                <a:spcPts val="0"/>
              </a:spcAft>
              <a:buNone/>
            </a:pPr>
            <a:r>
              <a:t/>
            </a:r>
            <a:endParaRPr/>
          </a:p>
          <a:p>
            <a:pPr indent="-431800" lvl="0" marL="457200" rtl="0" algn="l">
              <a:spcBef>
                <a:spcPts val="0"/>
              </a:spcBef>
              <a:spcAft>
                <a:spcPts val="0"/>
              </a:spcAft>
              <a:buSzPts val="3200"/>
              <a:buChar char="•"/>
            </a:pPr>
            <a:r>
              <a:rPr lang="en-US"/>
              <a:t>Annotate it to show the main </a:t>
            </a:r>
            <a:r>
              <a:rPr lang="en-US"/>
              <a:t>processes</a:t>
            </a:r>
            <a:r>
              <a:rPr lang="en-US"/>
              <a:t> </a:t>
            </a:r>
            <a:r>
              <a:rPr lang="en-US"/>
              <a:t>involved</a:t>
            </a:r>
            <a:endParaRPr/>
          </a:p>
          <a:p>
            <a:pPr indent="0" lvl="0" marL="457200" rtl="0" algn="l">
              <a:spcBef>
                <a:spcPts val="0"/>
              </a:spcBef>
              <a:spcAft>
                <a:spcPts val="0"/>
              </a:spcAft>
              <a:buNone/>
            </a:pPr>
            <a:r>
              <a:t/>
            </a:r>
            <a:endParaRPr/>
          </a:p>
          <a:p>
            <a:pPr indent="-342900" lvl="0" marL="457200" rtl="0" algn="l">
              <a:spcBef>
                <a:spcPts val="0"/>
              </a:spcBef>
              <a:spcAft>
                <a:spcPts val="0"/>
              </a:spcAft>
              <a:buSzPts val="1800"/>
              <a:buChar char="•"/>
            </a:pPr>
            <a:r>
              <a:rPr lang="en-US"/>
              <a:t>Try and wave lines, including refraction </a:t>
            </a:r>
            <a:endParaRPr/>
          </a:p>
          <a:p>
            <a:pPr indent="0" lvl="0" marL="0" rtl="0" algn="l">
              <a:spcBef>
                <a:spcPts val="0"/>
              </a:spcBef>
              <a:spcAft>
                <a:spcPts val="0"/>
              </a:spcAft>
              <a:buClr>
                <a:schemeClr val="dk1"/>
              </a:buClr>
              <a:buSzPts val="1100"/>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3"/>
          <p:cNvSpPr txBox="1"/>
          <p:nvPr>
            <p:ph type="title"/>
          </p:nvPr>
        </p:nvSpPr>
        <p:spPr>
          <a:xfrm>
            <a:off x="457200" y="243849"/>
            <a:ext cx="8229600" cy="606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Arial Black"/>
              <a:buNone/>
            </a:pPr>
            <a:r>
              <a:rPr lang="en-US" sz="4000">
                <a:latin typeface="Arial Black"/>
                <a:ea typeface="Arial Black"/>
                <a:cs typeface="Arial Black"/>
                <a:sym typeface="Arial Black"/>
              </a:rPr>
              <a:t>Sand Spits By the Ocean</a:t>
            </a:r>
            <a:endParaRPr sz="4000"/>
          </a:p>
        </p:txBody>
      </p:sp>
      <p:sp>
        <p:nvSpPr>
          <p:cNvPr id="303" name="Google Shape;303;p43"/>
          <p:cNvSpPr txBox="1"/>
          <p:nvPr>
            <p:ph idx="1" type="body"/>
          </p:nvPr>
        </p:nvSpPr>
        <p:spPr>
          <a:xfrm>
            <a:off x="181275" y="1225750"/>
            <a:ext cx="8658900" cy="2913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None/>
            </a:pPr>
            <a:r>
              <a:rPr lang="en-US"/>
              <a:t>In your groups, use crumbled pieces of the cake to show the process of the formation of a sand spit:</a:t>
            </a:r>
            <a:endParaRPr/>
          </a:p>
          <a:p>
            <a:pPr indent="0" lvl="0" marL="0" rtl="0" algn="l">
              <a:spcBef>
                <a:spcPts val="0"/>
              </a:spcBef>
              <a:spcAft>
                <a:spcPts val="0"/>
              </a:spcAft>
              <a:buClr>
                <a:schemeClr val="dk1"/>
              </a:buClr>
              <a:buSzPts val="1100"/>
              <a:buNone/>
            </a:pPr>
            <a:r>
              <a:t/>
            </a:r>
            <a:endParaRPr/>
          </a:p>
          <a:p>
            <a:pPr indent="-431800" lvl="0" marL="457200" rtl="0" algn="l">
              <a:spcBef>
                <a:spcPts val="0"/>
              </a:spcBef>
              <a:spcAft>
                <a:spcPts val="0"/>
              </a:spcAft>
              <a:buSzPts val="3200"/>
              <a:buChar char="•"/>
            </a:pPr>
            <a:r>
              <a:rPr lang="en-US"/>
              <a:t>Create the model out of cake</a:t>
            </a:r>
            <a:endParaRPr/>
          </a:p>
          <a:p>
            <a:pPr indent="0" lvl="0" marL="457200" rtl="0" algn="l">
              <a:spcBef>
                <a:spcPts val="0"/>
              </a:spcBef>
              <a:spcAft>
                <a:spcPts val="0"/>
              </a:spcAft>
              <a:buNone/>
            </a:pPr>
            <a:r>
              <a:t/>
            </a:r>
            <a:endParaRPr/>
          </a:p>
          <a:p>
            <a:pPr indent="-431800" lvl="0" marL="457200" rtl="0" algn="l">
              <a:spcBef>
                <a:spcPts val="0"/>
              </a:spcBef>
              <a:spcAft>
                <a:spcPts val="0"/>
              </a:spcAft>
              <a:buSzPts val="3200"/>
              <a:buChar char="•"/>
            </a:pPr>
            <a:r>
              <a:rPr lang="en-US"/>
              <a:t>Annotate it to show the main processes involved</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US"/>
              <a:t>Include wave and current direction etc</a:t>
            </a:r>
            <a:endParaRPr/>
          </a:p>
          <a:p>
            <a:pPr indent="0" lvl="0" marL="0" rtl="0" algn="l">
              <a:spcBef>
                <a:spcPts val="0"/>
              </a:spcBef>
              <a:spcAft>
                <a:spcPts val="0"/>
              </a:spcAft>
              <a:buClr>
                <a:schemeClr val="dk1"/>
              </a:buClr>
              <a:buSzPts val="1100"/>
              <a:buNone/>
            </a:pPr>
            <a:r>
              <a:t/>
            </a:r>
            <a:endParaRPr sz="3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4"/>
          <p:cNvSpPr txBox="1"/>
          <p:nvPr>
            <p:ph type="title"/>
          </p:nvPr>
        </p:nvSpPr>
        <p:spPr>
          <a:xfrm>
            <a:off x="457200" y="243849"/>
            <a:ext cx="8229600" cy="606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Arial Black"/>
              <a:buNone/>
            </a:pPr>
            <a:r>
              <a:rPr lang="en-US" sz="4000">
                <a:latin typeface="Arial Black"/>
                <a:ea typeface="Arial Black"/>
                <a:cs typeface="Arial Black"/>
                <a:sym typeface="Arial Black"/>
              </a:rPr>
              <a:t>Sand Spits By the Ocean</a:t>
            </a:r>
            <a:endParaRPr sz="4000"/>
          </a:p>
        </p:txBody>
      </p:sp>
      <p:sp>
        <p:nvSpPr>
          <p:cNvPr id="309" name="Google Shape;309;p44"/>
          <p:cNvSpPr txBox="1"/>
          <p:nvPr>
            <p:ph idx="1" type="body"/>
          </p:nvPr>
        </p:nvSpPr>
        <p:spPr>
          <a:xfrm>
            <a:off x="181275" y="1225750"/>
            <a:ext cx="8658900" cy="2913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None/>
            </a:pPr>
            <a:r>
              <a:rPr lang="en-US"/>
              <a:t>Now pay attention to the Time for Geography video on Sand spit formation</a:t>
            </a:r>
            <a:endParaRPr/>
          </a:p>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Clr>
                <a:schemeClr val="dk1"/>
              </a:buClr>
              <a:buSzPts val="1100"/>
              <a:buNone/>
            </a:pPr>
            <a:r>
              <a:rPr lang="en-US" u="sng">
                <a:solidFill>
                  <a:schemeClr val="hlink"/>
                </a:solidFill>
                <a:hlinkClick r:id="rId3"/>
              </a:rPr>
              <a:t>https://timeforgeography.co.uk/videos-list/coasts/Examine-how-physical-processes-work-together-in-the-formation-of-the-spit-shown/</a:t>
            </a:r>
            <a:r>
              <a:rPr lang="en-US"/>
              <a:t>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5"/>
          <p:cNvSpPr txBox="1"/>
          <p:nvPr>
            <p:ph type="title"/>
          </p:nvPr>
        </p:nvSpPr>
        <p:spPr>
          <a:xfrm>
            <a:off x="457200" y="243849"/>
            <a:ext cx="8229600" cy="606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Arial Black"/>
              <a:buNone/>
            </a:pPr>
            <a:r>
              <a:rPr lang="en-US" sz="4000">
                <a:latin typeface="Arial Black"/>
                <a:ea typeface="Arial Black"/>
                <a:cs typeface="Arial Black"/>
                <a:sym typeface="Arial Black"/>
              </a:rPr>
              <a:t>Landforms</a:t>
            </a:r>
            <a:r>
              <a:rPr lang="en-US" sz="4000">
                <a:latin typeface="Arial Black"/>
                <a:ea typeface="Arial Black"/>
                <a:cs typeface="Arial Black"/>
                <a:sym typeface="Arial Black"/>
              </a:rPr>
              <a:t> By the Ocean</a:t>
            </a:r>
            <a:endParaRPr sz="4000"/>
          </a:p>
        </p:txBody>
      </p:sp>
      <p:sp>
        <p:nvSpPr>
          <p:cNvPr id="315" name="Google Shape;315;p45"/>
          <p:cNvSpPr txBox="1"/>
          <p:nvPr>
            <p:ph idx="1" type="body"/>
          </p:nvPr>
        </p:nvSpPr>
        <p:spPr>
          <a:xfrm>
            <a:off x="167475" y="1363725"/>
            <a:ext cx="8658900" cy="2913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None/>
            </a:pPr>
            <a:r>
              <a:rPr lang="en-US"/>
              <a:t>In your groups, use the cake to show the process of the formation of one of the following:</a:t>
            </a:r>
            <a:endParaRPr/>
          </a:p>
          <a:p>
            <a:pPr indent="-342900" lvl="0" marL="457200" rtl="0" algn="l">
              <a:spcBef>
                <a:spcPts val="0"/>
              </a:spcBef>
              <a:spcAft>
                <a:spcPts val="0"/>
              </a:spcAft>
              <a:buSzPts val="1800"/>
              <a:buChar char="•"/>
            </a:pPr>
            <a:r>
              <a:rPr lang="en-US"/>
              <a:t>Beach, </a:t>
            </a:r>
            <a:r>
              <a:rPr lang="en-US"/>
              <a:t>wave cut platform, cliff,</a:t>
            </a:r>
            <a:r>
              <a:rPr lang="en-US" sz="2800"/>
              <a:t> </a:t>
            </a:r>
            <a:r>
              <a:rPr lang="en-US"/>
              <a:t>stack,</a:t>
            </a:r>
            <a:r>
              <a:rPr lang="en-US" sz="2800"/>
              <a:t> </a:t>
            </a:r>
            <a:r>
              <a:rPr lang="en-US"/>
              <a:t>spit, beaches </a:t>
            </a:r>
            <a:endParaRPr/>
          </a:p>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Clr>
                <a:schemeClr val="dk1"/>
              </a:buClr>
              <a:buSzPts val="1100"/>
              <a:buNone/>
            </a:pPr>
            <a:r>
              <a:rPr b="1" lang="en-US"/>
              <a:t>Steps:</a:t>
            </a:r>
            <a:endParaRPr b="1"/>
          </a:p>
          <a:p>
            <a:pPr indent="-431800" lvl="0" marL="457200" rtl="0" algn="l">
              <a:spcBef>
                <a:spcPts val="0"/>
              </a:spcBef>
              <a:spcAft>
                <a:spcPts val="0"/>
              </a:spcAft>
              <a:buSzPts val="3200"/>
              <a:buChar char="•"/>
            </a:pPr>
            <a:r>
              <a:rPr lang="en-US"/>
              <a:t>Create the landform out of cake</a:t>
            </a:r>
            <a:endParaRPr/>
          </a:p>
          <a:p>
            <a:pPr indent="-431800" lvl="0" marL="457200" rtl="0" algn="l">
              <a:spcBef>
                <a:spcPts val="0"/>
              </a:spcBef>
              <a:spcAft>
                <a:spcPts val="0"/>
              </a:spcAft>
              <a:buSzPts val="3200"/>
              <a:buChar char="•"/>
            </a:pPr>
            <a:r>
              <a:rPr lang="en-US"/>
              <a:t>Make a time lapse video of it</a:t>
            </a:r>
            <a:endParaRPr/>
          </a:p>
          <a:p>
            <a:pPr indent="-431800" lvl="0" marL="457200" rtl="0" algn="l">
              <a:spcBef>
                <a:spcPts val="0"/>
              </a:spcBef>
              <a:spcAft>
                <a:spcPts val="0"/>
              </a:spcAft>
              <a:buSzPts val="3200"/>
              <a:buChar char="•"/>
            </a:pPr>
            <a:r>
              <a:rPr lang="en-US"/>
              <a:t>Bonus points for adding a narration voice like David Attenborough</a:t>
            </a:r>
            <a:endParaRPr/>
          </a:p>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Clr>
                <a:schemeClr val="dk1"/>
              </a:buClr>
              <a:buSzPts val="11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6"/>
          <p:cNvSpPr txBox="1"/>
          <p:nvPr>
            <p:ph type="title"/>
          </p:nvPr>
        </p:nvSpPr>
        <p:spPr>
          <a:xfrm>
            <a:off x="457200" y="243849"/>
            <a:ext cx="8229600" cy="606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Arial Black"/>
              <a:buNone/>
            </a:pPr>
            <a:r>
              <a:rPr lang="en-US" sz="4000">
                <a:latin typeface="Arial Black"/>
                <a:ea typeface="Arial Black"/>
                <a:cs typeface="Arial Black"/>
                <a:sym typeface="Arial Black"/>
              </a:rPr>
              <a:t>Practice Question</a:t>
            </a:r>
            <a:endParaRPr sz="4000"/>
          </a:p>
        </p:txBody>
      </p:sp>
      <p:sp>
        <p:nvSpPr>
          <p:cNvPr id="321" name="Google Shape;321;p46"/>
          <p:cNvSpPr txBox="1"/>
          <p:nvPr>
            <p:ph idx="1" type="body"/>
          </p:nvPr>
        </p:nvSpPr>
        <p:spPr>
          <a:xfrm>
            <a:off x="167475" y="1363725"/>
            <a:ext cx="8658900" cy="29139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US"/>
              <a:t>Explain the formation and features of beaches </a:t>
            </a:r>
            <a:endParaRPr/>
          </a:p>
          <a:p>
            <a:pPr indent="0" lvl="0" marL="0" rtl="0" algn="ctr">
              <a:spcBef>
                <a:spcPts val="0"/>
              </a:spcBef>
              <a:spcAft>
                <a:spcPts val="0"/>
              </a:spcAft>
              <a:buNone/>
            </a:pPr>
            <a:r>
              <a:t/>
            </a:r>
            <a:endParaRPr/>
          </a:p>
          <a:p>
            <a:pPr indent="0" lvl="0" marL="3200400" rtl="0" algn="l">
              <a:spcBef>
                <a:spcPts val="0"/>
              </a:spcBef>
              <a:spcAft>
                <a:spcPts val="0"/>
              </a:spcAft>
              <a:buNone/>
            </a:pPr>
            <a:r>
              <a:rPr lang="en-US"/>
              <a:t>    (10)</a:t>
            </a:r>
            <a:endParaRPr/>
          </a:p>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None/>
            </a:pPr>
            <a:r>
              <a:rPr lang="en-US"/>
              <a:t>As a group:</a:t>
            </a:r>
            <a:endParaRPr/>
          </a:p>
          <a:p>
            <a:pPr indent="0" lvl="0" marL="0" rtl="0" algn="l">
              <a:spcBef>
                <a:spcPts val="0"/>
              </a:spcBef>
              <a:spcAft>
                <a:spcPts val="0"/>
              </a:spcAft>
              <a:buNone/>
            </a:pPr>
            <a:r>
              <a:t/>
            </a:r>
            <a:endParaRPr/>
          </a:p>
          <a:p>
            <a:pPr indent="-342900" lvl="0" marL="457200" rtl="0" algn="l">
              <a:spcBef>
                <a:spcPts val="0"/>
              </a:spcBef>
              <a:spcAft>
                <a:spcPts val="0"/>
              </a:spcAft>
              <a:buSzPts val="1800"/>
              <a:buChar char="•"/>
            </a:pPr>
            <a:r>
              <a:rPr lang="en-US"/>
              <a:t>Write the introduction out in full</a:t>
            </a:r>
            <a:endParaRPr/>
          </a:p>
          <a:p>
            <a:pPr indent="-342900" lvl="0" marL="457200" rtl="0" algn="l">
              <a:spcBef>
                <a:spcPts val="0"/>
              </a:spcBef>
              <a:spcAft>
                <a:spcPts val="0"/>
              </a:spcAft>
              <a:buSzPts val="1800"/>
              <a:buChar char="•"/>
            </a:pPr>
            <a:r>
              <a:rPr lang="en-US"/>
              <a:t>Bullet point the key points you would make in your essay</a:t>
            </a:r>
            <a:endParaRPr/>
          </a:p>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Clr>
                <a:schemeClr val="dk1"/>
              </a:buClr>
              <a:buSzPts val="11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7"/>
          <p:cNvSpPr txBox="1"/>
          <p:nvPr>
            <p:ph type="title"/>
          </p:nvPr>
        </p:nvSpPr>
        <p:spPr>
          <a:xfrm>
            <a:off x="457200" y="243849"/>
            <a:ext cx="8229600" cy="606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Arial Black"/>
              <a:buNone/>
            </a:pPr>
            <a:r>
              <a:rPr lang="en-US" sz="4000">
                <a:latin typeface="Arial Black"/>
                <a:ea typeface="Arial Black"/>
                <a:cs typeface="Arial Black"/>
                <a:sym typeface="Arial Black"/>
              </a:rPr>
              <a:t>Practice Question</a:t>
            </a:r>
            <a:endParaRPr sz="4000"/>
          </a:p>
        </p:txBody>
      </p:sp>
      <p:sp>
        <p:nvSpPr>
          <p:cNvPr id="327" name="Google Shape;327;p47"/>
          <p:cNvSpPr txBox="1"/>
          <p:nvPr>
            <p:ph idx="1" type="body"/>
          </p:nvPr>
        </p:nvSpPr>
        <p:spPr>
          <a:xfrm>
            <a:off x="167475" y="1363725"/>
            <a:ext cx="8658900" cy="2913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Clr>
                <a:schemeClr val="dk1"/>
              </a:buClr>
              <a:buSzPts val="1100"/>
              <a:buNone/>
            </a:pPr>
            <a:r>
              <a:t/>
            </a:r>
            <a:endParaRPr/>
          </a:p>
        </p:txBody>
      </p:sp>
      <p:pic>
        <p:nvPicPr>
          <p:cNvPr id="328" name="Google Shape;328;p47" title="Screenshot 2025-09-30 at 14.26.09.png"/>
          <p:cNvPicPr preferRelativeResize="0"/>
          <p:nvPr/>
        </p:nvPicPr>
        <p:blipFill>
          <a:blip r:embed="rId3">
            <a:alphaModFix/>
          </a:blip>
          <a:stretch>
            <a:fillRect/>
          </a:stretch>
        </p:blipFill>
        <p:spPr>
          <a:xfrm>
            <a:off x="952725" y="1142776"/>
            <a:ext cx="6967775" cy="571522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8"/>
          <p:cNvSpPr txBox="1"/>
          <p:nvPr>
            <p:ph type="title"/>
          </p:nvPr>
        </p:nvSpPr>
        <p:spPr>
          <a:xfrm>
            <a:off x="457200" y="243849"/>
            <a:ext cx="8229600" cy="606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4400"/>
              <a:buFont typeface="Arial Black"/>
              <a:buNone/>
            </a:pPr>
            <a:r>
              <a:rPr lang="en-US" sz="4000">
                <a:latin typeface="Arial Black"/>
                <a:ea typeface="Arial Black"/>
                <a:cs typeface="Arial Black"/>
                <a:sym typeface="Arial Black"/>
              </a:rPr>
              <a:t>Practice Question</a:t>
            </a:r>
            <a:endParaRPr sz="4000"/>
          </a:p>
        </p:txBody>
      </p:sp>
      <p:sp>
        <p:nvSpPr>
          <p:cNvPr id="334" name="Google Shape;334;p48"/>
          <p:cNvSpPr txBox="1"/>
          <p:nvPr>
            <p:ph idx="1" type="body"/>
          </p:nvPr>
        </p:nvSpPr>
        <p:spPr>
          <a:xfrm>
            <a:off x="167475" y="1363725"/>
            <a:ext cx="8658900" cy="2913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None/>
            </a:pPr>
            <a:r>
              <a:t/>
            </a:r>
            <a:endParaRPr/>
          </a:p>
          <a:p>
            <a:pPr indent="0" lvl="0" marL="0" rtl="0" algn="l">
              <a:spcBef>
                <a:spcPts val="0"/>
              </a:spcBef>
              <a:spcAft>
                <a:spcPts val="0"/>
              </a:spcAft>
              <a:buClr>
                <a:schemeClr val="dk1"/>
              </a:buClr>
              <a:buSzPts val="1100"/>
              <a:buNone/>
            </a:pPr>
            <a:r>
              <a:t/>
            </a:r>
            <a:endParaRPr/>
          </a:p>
        </p:txBody>
      </p:sp>
      <p:pic>
        <p:nvPicPr>
          <p:cNvPr id="335" name="Google Shape;335;p48" title="Screenshot 2025-09-30 at 14.27.02.png"/>
          <p:cNvPicPr preferRelativeResize="0"/>
          <p:nvPr/>
        </p:nvPicPr>
        <p:blipFill>
          <a:blip r:embed="rId3">
            <a:alphaModFix/>
          </a:blip>
          <a:stretch>
            <a:fillRect/>
          </a:stretch>
        </p:blipFill>
        <p:spPr>
          <a:xfrm>
            <a:off x="2191213" y="1002248"/>
            <a:ext cx="5092766" cy="585574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9"/>
          <p:cNvSpPr/>
          <p:nvPr/>
        </p:nvSpPr>
        <p:spPr>
          <a:xfrm>
            <a:off x="71438" y="71438"/>
            <a:ext cx="4067175" cy="528637"/>
          </a:xfrm>
          <a:prstGeom prst="roundRect">
            <a:avLst>
              <a:gd fmla="val 0" name="adj"/>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0" lang="en-US" sz="2800" u="none" cap="none" strike="noStrike">
                <a:solidFill>
                  <a:srgbClr val="5B0091"/>
                </a:solidFill>
                <a:latin typeface="Arial"/>
                <a:ea typeface="Arial"/>
                <a:cs typeface="Arial"/>
                <a:sym typeface="Arial"/>
              </a:rPr>
              <a:t>Erosion or deposition?</a:t>
            </a:r>
            <a:endParaRPr/>
          </a:p>
        </p:txBody>
      </p:sp>
      <p:pic>
        <p:nvPicPr>
          <p:cNvPr descr="flash_icon" id="341" name="Google Shape;341;p49"/>
          <p:cNvPicPr preferRelativeResize="0"/>
          <p:nvPr/>
        </p:nvPicPr>
        <p:blipFill rotWithShape="1">
          <a:blip r:embed="rId3">
            <a:alphaModFix/>
          </a:blip>
          <a:srcRect b="0" l="0" r="0" t="0"/>
          <a:stretch/>
        </p:blipFill>
        <p:spPr>
          <a:xfrm>
            <a:off x="7370763" y="44450"/>
            <a:ext cx="514350" cy="571500"/>
          </a:xfrm>
          <a:prstGeom prst="rect">
            <a:avLst/>
          </a:prstGeom>
          <a:noFill/>
          <a:ln>
            <a:noFill/>
          </a:ln>
        </p:spPr>
      </p:pic>
      <p:pic>
        <p:nvPicPr>
          <p:cNvPr id="342" name="Google Shape;342;p49"/>
          <p:cNvPicPr preferRelativeResize="0"/>
          <p:nvPr/>
        </p:nvPicPr>
        <p:blipFill rotWithShape="1">
          <a:blip r:embed="rId4">
            <a:alphaModFix/>
          </a:blip>
          <a:srcRect b="0" l="0" r="0" t="0"/>
          <a:stretch/>
        </p:blipFill>
        <p:spPr>
          <a:xfrm>
            <a:off x="468313" y="765175"/>
            <a:ext cx="8351837" cy="53276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0"/>
          <p:cNvSpPr txBox="1"/>
          <p:nvPr>
            <p:ph type="title"/>
          </p:nvPr>
        </p:nvSpPr>
        <p:spPr>
          <a:xfrm>
            <a:off x="457200" y="274638"/>
            <a:ext cx="8229600" cy="1143000"/>
          </a:xfrm>
          <a:prstGeom prst="rect">
            <a:avLst/>
          </a:prstGeom>
          <a:gradFill>
            <a:gsLst>
              <a:gs pos="0">
                <a:srgbClr val="9BE9FF"/>
              </a:gs>
              <a:gs pos="35000">
                <a:srgbClr val="B8F1FF"/>
              </a:gs>
              <a:gs pos="100000">
                <a:srgbClr val="E2FBFF"/>
              </a:gs>
            </a:gsLst>
            <a:lin ang="16200000" scaled="0"/>
          </a:grad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a:solidFill>
                  <a:schemeClr val="dk1"/>
                </a:solidFill>
                <a:latin typeface="Calibri"/>
                <a:ea typeface="Calibri"/>
                <a:cs typeface="Calibri"/>
                <a:sym typeface="Calibri"/>
              </a:rPr>
              <a:t>Cave, arch, stack and stump</a:t>
            </a:r>
            <a:endParaRPr b="1"/>
          </a:p>
        </p:txBody>
      </p:sp>
      <p:sp>
        <p:nvSpPr>
          <p:cNvPr id="348" name="Google Shape;348;p50"/>
          <p:cNvSpPr txBox="1"/>
          <p:nvPr>
            <p:ph idx="1" type="body"/>
          </p:nvPr>
        </p:nvSpPr>
        <p:spPr>
          <a:xfrm>
            <a:off x="457200" y="4437112"/>
            <a:ext cx="8229600" cy="1689051"/>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3200"/>
              <a:buChar char="•"/>
            </a:pPr>
            <a:r>
              <a:rPr lang="en-US"/>
              <a:t>You may need to include processes of erosion. </a:t>
            </a:r>
            <a:endParaRPr/>
          </a:p>
        </p:txBody>
      </p:sp>
      <p:pic>
        <p:nvPicPr>
          <p:cNvPr id="349" name="Google Shape;349;p50"/>
          <p:cNvPicPr preferRelativeResize="0"/>
          <p:nvPr/>
        </p:nvPicPr>
        <p:blipFill rotWithShape="1">
          <a:blip r:embed="rId3">
            <a:alphaModFix/>
          </a:blip>
          <a:srcRect b="50000" l="0" r="0" t="6061"/>
          <a:stretch/>
        </p:blipFill>
        <p:spPr>
          <a:xfrm rot="10800000">
            <a:off x="395536" y="1628799"/>
            <a:ext cx="8480230" cy="240280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1"/>
          <p:cNvSpPr txBox="1"/>
          <p:nvPr/>
        </p:nvSpPr>
        <p:spPr>
          <a:xfrm>
            <a:off x="71438" y="106363"/>
            <a:ext cx="7453312" cy="4429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2300" u="none" cap="none" strike="noStrike">
                <a:solidFill>
                  <a:srgbClr val="5B0091"/>
                </a:solidFill>
                <a:latin typeface="Arial"/>
                <a:ea typeface="Arial"/>
                <a:cs typeface="Arial"/>
                <a:sym typeface="Arial"/>
              </a:rPr>
              <a:t>How are caves, arches, stacks and stumps formed? </a:t>
            </a:r>
            <a:endParaRPr/>
          </a:p>
        </p:txBody>
      </p:sp>
      <p:pic>
        <p:nvPicPr>
          <p:cNvPr descr="flash_icon" id="355" name="Google Shape;355;p51"/>
          <p:cNvPicPr preferRelativeResize="0"/>
          <p:nvPr/>
        </p:nvPicPr>
        <p:blipFill rotWithShape="1">
          <a:blip r:embed="rId3">
            <a:alphaModFix/>
          </a:blip>
          <a:srcRect b="0" l="0" r="0" t="0"/>
          <a:stretch/>
        </p:blipFill>
        <p:spPr>
          <a:xfrm>
            <a:off x="7370763" y="44450"/>
            <a:ext cx="514350" cy="571500"/>
          </a:xfrm>
          <a:prstGeom prst="rect">
            <a:avLst/>
          </a:prstGeom>
          <a:noFill/>
          <a:ln>
            <a:noFill/>
          </a:ln>
        </p:spPr>
      </p:pic>
      <p:pic>
        <p:nvPicPr>
          <p:cNvPr id="356" name="Google Shape;356;p51"/>
          <p:cNvPicPr preferRelativeResize="0"/>
          <p:nvPr/>
        </p:nvPicPr>
        <p:blipFill rotWithShape="1">
          <a:blip r:embed="rId4">
            <a:alphaModFix/>
          </a:blip>
          <a:srcRect b="0" l="0" r="0" t="0"/>
          <a:stretch/>
        </p:blipFill>
        <p:spPr>
          <a:xfrm>
            <a:off x="395288" y="836613"/>
            <a:ext cx="8353425" cy="51847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2"/>
          <p:cNvSpPr/>
          <p:nvPr/>
        </p:nvSpPr>
        <p:spPr>
          <a:xfrm>
            <a:off x="71438" y="142875"/>
            <a:ext cx="5653087" cy="477838"/>
          </a:xfrm>
          <a:prstGeom prst="roundRect">
            <a:avLst>
              <a:gd fmla="val 0" name="adj"/>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i="0" lang="en-US" sz="2800" u="none" cap="none" strike="noStrike">
                <a:solidFill>
                  <a:srgbClr val="5B0091"/>
                </a:solidFill>
                <a:latin typeface="Arial"/>
                <a:ea typeface="Arial"/>
                <a:cs typeface="Arial"/>
                <a:sym typeface="Arial"/>
              </a:rPr>
              <a:t>Caves, arches, stacks and stumps</a:t>
            </a:r>
            <a:endParaRPr/>
          </a:p>
        </p:txBody>
      </p:sp>
      <p:pic>
        <p:nvPicPr>
          <p:cNvPr descr="flash_icon" id="362" name="Google Shape;362;p52"/>
          <p:cNvPicPr preferRelativeResize="0"/>
          <p:nvPr/>
        </p:nvPicPr>
        <p:blipFill rotWithShape="1">
          <a:blip r:embed="rId3">
            <a:alphaModFix/>
          </a:blip>
          <a:srcRect b="0" l="0" r="0" t="0"/>
          <a:stretch/>
        </p:blipFill>
        <p:spPr>
          <a:xfrm>
            <a:off x="7370763" y="44450"/>
            <a:ext cx="514350" cy="571500"/>
          </a:xfrm>
          <a:prstGeom prst="rect">
            <a:avLst/>
          </a:prstGeom>
          <a:noFill/>
          <a:ln>
            <a:noFill/>
          </a:ln>
        </p:spPr>
      </p:pic>
      <p:pic>
        <p:nvPicPr>
          <p:cNvPr id="363" name="Google Shape;363;p52"/>
          <p:cNvPicPr preferRelativeResize="0"/>
          <p:nvPr/>
        </p:nvPicPr>
        <p:blipFill rotWithShape="1">
          <a:blip r:embed="rId4">
            <a:alphaModFix/>
          </a:blip>
          <a:srcRect b="0" l="0" r="0" t="0"/>
          <a:stretch/>
        </p:blipFill>
        <p:spPr>
          <a:xfrm>
            <a:off x="323850" y="836613"/>
            <a:ext cx="8496300" cy="51847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3"/>
          <p:cNvSpPr/>
          <p:nvPr/>
        </p:nvSpPr>
        <p:spPr>
          <a:xfrm>
            <a:off x="250825" y="188913"/>
            <a:ext cx="7561263" cy="288925"/>
          </a:xfrm>
          <a:prstGeom prst="roundRect">
            <a:avLst>
              <a:gd fmla="val 0" name="adj"/>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rgbClr val="5B0091"/>
              </a:solidFill>
              <a:latin typeface="Arial"/>
              <a:ea typeface="Arial"/>
              <a:cs typeface="Arial"/>
              <a:sym typeface="Arial"/>
            </a:endParaRPr>
          </a:p>
          <a:p>
            <a:pPr indent="0" lvl="0" marL="0" marR="0" rtl="0" algn="l">
              <a:spcBef>
                <a:spcPts val="0"/>
              </a:spcBef>
              <a:spcAft>
                <a:spcPts val="0"/>
              </a:spcAft>
              <a:buNone/>
            </a:pPr>
            <a:r>
              <a:t/>
            </a:r>
            <a:endParaRPr b="0" i="0" sz="2400" u="none" cap="none" strike="noStrike">
              <a:solidFill>
                <a:srgbClr val="5B0091"/>
              </a:solidFill>
              <a:latin typeface="Arial"/>
              <a:ea typeface="Arial"/>
              <a:cs typeface="Arial"/>
              <a:sym typeface="Arial"/>
            </a:endParaRPr>
          </a:p>
          <a:p>
            <a:pPr indent="0" lvl="0" marL="0" marR="0" rtl="0" algn="l">
              <a:spcBef>
                <a:spcPts val="0"/>
              </a:spcBef>
              <a:spcAft>
                <a:spcPts val="0"/>
              </a:spcAft>
              <a:buNone/>
            </a:pPr>
            <a:r>
              <a:t/>
            </a:r>
            <a:endParaRPr b="0" i="0" sz="2400" u="none" cap="none" strike="noStrike">
              <a:solidFill>
                <a:srgbClr val="5B0091"/>
              </a:solidFill>
              <a:latin typeface="Arial"/>
              <a:ea typeface="Arial"/>
              <a:cs typeface="Arial"/>
              <a:sym typeface="Arial"/>
            </a:endParaRPr>
          </a:p>
          <a:p>
            <a:pPr indent="0" lvl="0" marL="0" marR="0" rtl="0" algn="l">
              <a:spcBef>
                <a:spcPts val="0"/>
              </a:spcBef>
              <a:spcAft>
                <a:spcPts val="0"/>
              </a:spcAft>
              <a:buNone/>
            </a:pPr>
            <a:r>
              <a:t/>
            </a:r>
            <a:endParaRPr b="0" i="0" sz="2400" u="none" cap="none" strike="noStrike">
              <a:solidFill>
                <a:srgbClr val="5B0091"/>
              </a:solidFill>
              <a:latin typeface="Arial"/>
              <a:ea typeface="Arial"/>
              <a:cs typeface="Arial"/>
              <a:sym typeface="Arial"/>
            </a:endParaRPr>
          </a:p>
          <a:p>
            <a:pPr indent="0" lvl="0" marL="0" marR="0" rtl="0" algn="l">
              <a:spcBef>
                <a:spcPts val="0"/>
              </a:spcBef>
              <a:spcAft>
                <a:spcPts val="0"/>
              </a:spcAft>
              <a:buNone/>
            </a:pPr>
            <a:r>
              <a:t/>
            </a:r>
            <a:endParaRPr b="0" i="0" sz="2400" u="none" cap="none" strike="noStrike">
              <a:solidFill>
                <a:srgbClr val="5B0091"/>
              </a:solidFill>
              <a:latin typeface="Arial"/>
              <a:ea typeface="Arial"/>
              <a:cs typeface="Arial"/>
              <a:sym typeface="Arial"/>
            </a:endParaRPr>
          </a:p>
          <a:p>
            <a:pPr indent="0" lvl="0" marL="0" marR="0" rtl="0" algn="l">
              <a:spcBef>
                <a:spcPts val="0"/>
              </a:spcBef>
              <a:spcAft>
                <a:spcPts val="0"/>
              </a:spcAft>
              <a:buNone/>
            </a:pPr>
            <a:r>
              <a:t/>
            </a:r>
            <a:endParaRPr b="0" i="0" sz="2400" u="none" cap="none" strike="noStrike">
              <a:solidFill>
                <a:srgbClr val="5B0091"/>
              </a:solidFill>
              <a:latin typeface="Arial"/>
              <a:ea typeface="Arial"/>
              <a:cs typeface="Arial"/>
              <a:sym typeface="Arial"/>
            </a:endParaRPr>
          </a:p>
        </p:txBody>
      </p:sp>
      <p:sp>
        <p:nvSpPr>
          <p:cNvPr id="369" name="Google Shape;369;p53"/>
          <p:cNvSpPr txBox="1"/>
          <p:nvPr/>
        </p:nvSpPr>
        <p:spPr>
          <a:xfrm>
            <a:off x="0" y="82550"/>
            <a:ext cx="7885113" cy="44291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2300" u="none" cap="none" strike="noStrike">
                <a:solidFill>
                  <a:srgbClr val="5B0091"/>
                </a:solidFill>
                <a:latin typeface="Arial"/>
                <a:ea typeface="Arial"/>
                <a:cs typeface="Arial"/>
                <a:sym typeface="Arial"/>
              </a:rPr>
              <a:t>The formation of caves, arches, stacks and stumps</a:t>
            </a:r>
            <a:endParaRPr/>
          </a:p>
        </p:txBody>
      </p:sp>
      <p:pic>
        <p:nvPicPr>
          <p:cNvPr descr="flash_icon" id="370" name="Google Shape;370;p53"/>
          <p:cNvPicPr preferRelativeResize="0"/>
          <p:nvPr/>
        </p:nvPicPr>
        <p:blipFill rotWithShape="1">
          <a:blip r:embed="rId3">
            <a:alphaModFix/>
          </a:blip>
          <a:srcRect b="0" l="0" r="0" t="0"/>
          <a:stretch/>
        </p:blipFill>
        <p:spPr>
          <a:xfrm>
            <a:off x="7370763" y="44450"/>
            <a:ext cx="514350" cy="571500"/>
          </a:xfrm>
          <a:prstGeom prst="rect">
            <a:avLst/>
          </a:prstGeom>
          <a:noFill/>
          <a:ln>
            <a:noFill/>
          </a:ln>
        </p:spPr>
      </p:pic>
      <p:pic>
        <p:nvPicPr>
          <p:cNvPr id="371" name="Google Shape;371;p53"/>
          <p:cNvPicPr preferRelativeResize="0"/>
          <p:nvPr/>
        </p:nvPicPr>
        <p:blipFill rotWithShape="1">
          <a:blip r:embed="rId4">
            <a:alphaModFix/>
          </a:blip>
          <a:srcRect b="0" l="0" r="0" t="0"/>
          <a:stretch/>
        </p:blipFill>
        <p:spPr>
          <a:xfrm>
            <a:off x="395288" y="836613"/>
            <a:ext cx="8424862" cy="525621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54"/>
          <p:cNvSpPr txBox="1"/>
          <p:nvPr>
            <p:ph type="title"/>
          </p:nvPr>
        </p:nvSpPr>
        <p:spPr>
          <a:xfrm>
            <a:off x="457200" y="274638"/>
            <a:ext cx="8229600" cy="1143000"/>
          </a:xfrm>
          <a:prstGeom prst="rect">
            <a:avLst/>
          </a:prstGeom>
          <a:gradFill>
            <a:gsLst>
              <a:gs pos="0">
                <a:srgbClr val="9BE9FF"/>
              </a:gs>
              <a:gs pos="35000">
                <a:srgbClr val="B8F1FF"/>
              </a:gs>
              <a:gs pos="100000">
                <a:srgbClr val="E2FBFF"/>
              </a:gs>
            </a:gsLst>
            <a:lin ang="16200000" scaled="0"/>
          </a:grad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a:solidFill>
                  <a:schemeClr val="dk1"/>
                </a:solidFill>
                <a:latin typeface="Calibri"/>
                <a:ea typeface="Calibri"/>
                <a:cs typeface="Calibri"/>
                <a:sym typeface="Calibri"/>
              </a:rPr>
              <a:t>Cliff and cliff retreat</a:t>
            </a:r>
            <a:endParaRPr b="1"/>
          </a:p>
        </p:txBody>
      </p:sp>
      <p:pic>
        <p:nvPicPr>
          <p:cNvPr id="377" name="Google Shape;377;p54"/>
          <p:cNvPicPr preferRelativeResize="0"/>
          <p:nvPr>
            <p:ph idx="1" type="body"/>
          </p:nvPr>
        </p:nvPicPr>
        <p:blipFill rotWithShape="1">
          <a:blip r:embed="rId3">
            <a:alphaModFix/>
          </a:blip>
          <a:srcRect b="0" l="1795" r="0" t="54751"/>
          <a:stretch/>
        </p:blipFill>
        <p:spPr>
          <a:xfrm rot="10800000">
            <a:off x="323528" y="1628800"/>
            <a:ext cx="8613829" cy="2559363"/>
          </a:xfrm>
          <a:prstGeom prst="rect">
            <a:avLst/>
          </a:prstGeom>
          <a:noFill/>
          <a:ln>
            <a:noFill/>
          </a:ln>
        </p:spPr>
      </p:pic>
      <p:sp>
        <p:nvSpPr>
          <p:cNvPr id="378" name="Google Shape;378;p54"/>
          <p:cNvSpPr txBox="1"/>
          <p:nvPr/>
        </p:nvSpPr>
        <p:spPr>
          <a:xfrm>
            <a:off x="457200" y="4437112"/>
            <a:ext cx="8229600" cy="168905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You may need to include processes of erosion. </a:t>
            </a:r>
            <a:endParaRPr b="0" i="0" sz="3200" u="none" cap="none" strike="noStrike">
              <a:solidFill>
                <a:schemeClr val="lt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5"/>
          <p:cNvSpPr txBox="1"/>
          <p:nvPr/>
        </p:nvSpPr>
        <p:spPr>
          <a:xfrm>
            <a:off x="42863" y="90488"/>
            <a:ext cx="730885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2400" u="none" cap="none" strike="noStrike">
                <a:solidFill>
                  <a:srgbClr val="5B0091"/>
                </a:solidFill>
                <a:latin typeface="Arial"/>
                <a:ea typeface="Arial"/>
                <a:cs typeface="Arial"/>
                <a:sym typeface="Arial"/>
              </a:rPr>
              <a:t>How are cliffs and wave-cut platforms formed?</a:t>
            </a:r>
            <a:endParaRPr/>
          </a:p>
        </p:txBody>
      </p:sp>
      <p:pic>
        <p:nvPicPr>
          <p:cNvPr descr="flash_icon" id="384" name="Google Shape;384;p55"/>
          <p:cNvPicPr preferRelativeResize="0"/>
          <p:nvPr/>
        </p:nvPicPr>
        <p:blipFill rotWithShape="1">
          <a:blip r:embed="rId3">
            <a:alphaModFix/>
          </a:blip>
          <a:srcRect b="0" l="0" r="0" t="0"/>
          <a:stretch/>
        </p:blipFill>
        <p:spPr>
          <a:xfrm>
            <a:off x="7370763" y="44450"/>
            <a:ext cx="514350" cy="571500"/>
          </a:xfrm>
          <a:prstGeom prst="rect">
            <a:avLst/>
          </a:prstGeom>
          <a:noFill/>
          <a:ln>
            <a:noFill/>
          </a:ln>
        </p:spPr>
      </p:pic>
      <p:pic>
        <p:nvPicPr>
          <p:cNvPr id="385" name="Google Shape;385;p55"/>
          <p:cNvPicPr preferRelativeResize="0"/>
          <p:nvPr/>
        </p:nvPicPr>
        <p:blipFill rotWithShape="1">
          <a:blip r:embed="rId4">
            <a:alphaModFix/>
          </a:blip>
          <a:srcRect b="0" l="0" r="0" t="0"/>
          <a:stretch/>
        </p:blipFill>
        <p:spPr>
          <a:xfrm>
            <a:off x="468313" y="836613"/>
            <a:ext cx="8207375" cy="51847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6"/>
          <p:cNvSpPr txBox="1"/>
          <p:nvPr>
            <p:ph type="title"/>
          </p:nvPr>
        </p:nvSpPr>
        <p:spPr>
          <a:xfrm>
            <a:off x="457200" y="274638"/>
            <a:ext cx="8229600" cy="1143000"/>
          </a:xfrm>
          <a:prstGeom prst="rect">
            <a:avLst/>
          </a:prstGeom>
          <a:gradFill>
            <a:gsLst>
              <a:gs pos="0">
                <a:srgbClr val="9BE9FF"/>
              </a:gs>
              <a:gs pos="35000">
                <a:srgbClr val="B8F1FF"/>
              </a:gs>
              <a:gs pos="100000">
                <a:srgbClr val="E2FBFF"/>
              </a:gs>
            </a:gsLst>
            <a:lin ang="16200000" scaled="0"/>
          </a:grad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a:solidFill>
                  <a:schemeClr val="dk1"/>
                </a:solidFill>
                <a:latin typeface="Calibri"/>
                <a:ea typeface="Calibri"/>
                <a:cs typeface="Calibri"/>
                <a:sym typeface="Calibri"/>
              </a:rPr>
              <a:t>Headlands and bays</a:t>
            </a:r>
            <a:endParaRPr b="1"/>
          </a:p>
        </p:txBody>
      </p:sp>
      <p:sp>
        <p:nvSpPr>
          <p:cNvPr id="391" name="Google Shape;391;p56"/>
          <p:cNvSpPr txBox="1"/>
          <p:nvPr>
            <p:ph idx="1" type="body"/>
          </p:nvPr>
        </p:nvSpPr>
        <p:spPr>
          <a:xfrm>
            <a:off x="457200" y="1600200"/>
            <a:ext cx="41148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1800"/>
              <a:buChar char="•"/>
            </a:pPr>
            <a:r>
              <a:rPr lang="en-US" sz="1800"/>
              <a:t>Headlands and bays are formed where there are different rock types. </a:t>
            </a:r>
            <a:endParaRPr/>
          </a:p>
          <a:p>
            <a:pPr indent="-342900" lvl="0" marL="342900" rtl="0" algn="l">
              <a:spcBef>
                <a:spcPts val="360"/>
              </a:spcBef>
              <a:spcAft>
                <a:spcPts val="0"/>
              </a:spcAft>
              <a:buClr>
                <a:schemeClr val="lt1"/>
              </a:buClr>
              <a:buSzPts val="1800"/>
              <a:buChar char="•"/>
            </a:pPr>
            <a:r>
              <a:rPr lang="en-US" sz="1800"/>
              <a:t>The softer and less resistant rock will eroded away much faster than the harder and more resistant rock. </a:t>
            </a:r>
            <a:endParaRPr/>
          </a:p>
          <a:p>
            <a:pPr indent="-342900" lvl="0" marL="342900" rtl="0" algn="l">
              <a:spcBef>
                <a:spcPts val="360"/>
              </a:spcBef>
              <a:spcAft>
                <a:spcPts val="0"/>
              </a:spcAft>
              <a:buClr>
                <a:schemeClr val="lt1"/>
              </a:buClr>
              <a:buSzPts val="1800"/>
              <a:buChar char="•"/>
            </a:pPr>
            <a:r>
              <a:rPr lang="en-US" sz="1800"/>
              <a:t>This will form a headland where the harder rock are found. </a:t>
            </a:r>
            <a:endParaRPr/>
          </a:p>
          <a:p>
            <a:pPr indent="-342900" lvl="0" marL="342900" rtl="0" algn="l">
              <a:spcBef>
                <a:spcPts val="360"/>
              </a:spcBef>
              <a:spcAft>
                <a:spcPts val="0"/>
              </a:spcAft>
              <a:buClr>
                <a:schemeClr val="lt1"/>
              </a:buClr>
              <a:buSzPts val="1800"/>
              <a:buChar char="•"/>
            </a:pPr>
            <a:r>
              <a:rPr lang="en-US" sz="1800"/>
              <a:t>And a bay where the softer rocks are found. </a:t>
            </a:r>
            <a:endParaRPr/>
          </a:p>
          <a:p>
            <a:pPr indent="-342900" lvl="0" marL="342900" rtl="0" algn="l">
              <a:spcBef>
                <a:spcPts val="360"/>
              </a:spcBef>
              <a:spcAft>
                <a:spcPts val="0"/>
              </a:spcAft>
              <a:buClr>
                <a:schemeClr val="lt1"/>
              </a:buClr>
              <a:buSzPts val="1800"/>
              <a:buChar char="•"/>
            </a:pPr>
            <a:r>
              <a:rPr lang="en-US" sz="1800"/>
              <a:t>Much of the eroded material will be deposited in the sheltered bay forming a beach. </a:t>
            </a:r>
            <a:endParaRPr sz="1800"/>
          </a:p>
        </p:txBody>
      </p:sp>
      <p:pic>
        <p:nvPicPr>
          <p:cNvPr descr="Discordant coastline" id="392" name="Google Shape;392;p56">
            <a:hlinkClick r:id="rId3"/>
          </p:cNvPr>
          <p:cNvPicPr preferRelativeResize="0"/>
          <p:nvPr/>
        </p:nvPicPr>
        <p:blipFill rotWithShape="1">
          <a:blip r:embed="rId4">
            <a:alphaModFix/>
          </a:blip>
          <a:srcRect b="0" l="0" r="0" t="0"/>
          <a:stretch/>
        </p:blipFill>
        <p:spPr>
          <a:xfrm>
            <a:off x="4644008" y="1616866"/>
            <a:ext cx="3798896" cy="2206283"/>
          </a:xfrm>
          <a:prstGeom prst="rect">
            <a:avLst/>
          </a:prstGeom>
          <a:noFill/>
          <a:ln>
            <a:noFill/>
          </a:ln>
        </p:spPr>
      </p:pic>
      <p:pic>
        <p:nvPicPr>
          <p:cNvPr descr="Bays and headlands along a discordant coastline" id="393" name="Google Shape;393;p56">
            <a:hlinkClick r:id="rId5"/>
          </p:cNvPr>
          <p:cNvPicPr preferRelativeResize="0"/>
          <p:nvPr/>
        </p:nvPicPr>
        <p:blipFill rotWithShape="1">
          <a:blip r:embed="rId6">
            <a:alphaModFix/>
          </a:blip>
          <a:srcRect b="0" l="0" r="0" t="0"/>
          <a:stretch/>
        </p:blipFill>
        <p:spPr>
          <a:xfrm>
            <a:off x="4644008" y="3853973"/>
            <a:ext cx="3798896" cy="222517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7"/>
          <p:cNvSpPr txBox="1"/>
          <p:nvPr/>
        </p:nvSpPr>
        <p:spPr>
          <a:xfrm>
            <a:off x="71438" y="71438"/>
            <a:ext cx="4038600" cy="5191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2800" u="none" cap="none" strike="noStrike">
                <a:solidFill>
                  <a:srgbClr val="5B0091"/>
                </a:solidFill>
                <a:latin typeface="Arial"/>
                <a:ea typeface="Arial"/>
                <a:cs typeface="Arial"/>
                <a:sym typeface="Arial"/>
              </a:rPr>
              <a:t>Headlands and bays</a:t>
            </a:r>
            <a:endParaRPr/>
          </a:p>
        </p:txBody>
      </p:sp>
      <p:pic>
        <p:nvPicPr>
          <p:cNvPr descr="flash_icon" id="399" name="Google Shape;399;p57"/>
          <p:cNvPicPr preferRelativeResize="0"/>
          <p:nvPr/>
        </p:nvPicPr>
        <p:blipFill rotWithShape="1">
          <a:blip r:embed="rId3">
            <a:alphaModFix/>
          </a:blip>
          <a:srcRect b="0" l="0" r="0" t="0"/>
          <a:stretch/>
        </p:blipFill>
        <p:spPr>
          <a:xfrm>
            <a:off x="7370763" y="44450"/>
            <a:ext cx="514350" cy="571500"/>
          </a:xfrm>
          <a:prstGeom prst="rect">
            <a:avLst/>
          </a:prstGeom>
          <a:noFill/>
          <a:ln>
            <a:noFill/>
          </a:ln>
        </p:spPr>
      </p:pic>
      <p:pic>
        <p:nvPicPr>
          <p:cNvPr id="400" name="Google Shape;400;p57"/>
          <p:cNvPicPr preferRelativeResize="0"/>
          <p:nvPr/>
        </p:nvPicPr>
        <p:blipFill rotWithShape="1">
          <a:blip r:embed="rId4">
            <a:alphaModFix/>
          </a:blip>
          <a:srcRect b="0" l="0" r="0" t="0"/>
          <a:stretch/>
        </p:blipFill>
        <p:spPr>
          <a:xfrm>
            <a:off x="395288" y="836613"/>
            <a:ext cx="8280400" cy="51847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8"/>
          <p:cNvSpPr txBox="1"/>
          <p:nvPr>
            <p:ph type="title"/>
          </p:nvPr>
        </p:nvSpPr>
        <p:spPr>
          <a:xfrm>
            <a:off x="457200" y="274638"/>
            <a:ext cx="8229600" cy="1143000"/>
          </a:xfrm>
          <a:prstGeom prst="rect">
            <a:avLst/>
          </a:prstGeom>
          <a:gradFill>
            <a:gsLst>
              <a:gs pos="0">
                <a:srgbClr val="9BE9FF"/>
              </a:gs>
              <a:gs pos="35000">
                <a:srgbClr val="B8F1FF"/>
              </a:gs>
              <a:gs pos="100000">
                <a:srgbClr val="E2FBFF"/>
              </a:gs>
            </a:gsLst>
            <a:lin ang="16200000" scaled="0"/>
          </a:grad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a:solidFill>
                  <a:schemeClr val="dk1"/>
                </a:solidFill>
                <a:latin typeface="Calibri"/>
                <a:ea typeface="Calibri"/>
                <a:cs typeface="Calibri"/>
                <a:sym typeface="Calibri"/>
              </a:rPr>
              <a:t>Longshore drift</a:t>
            </a:r>
            <a:endParaRPr b="1"/>
          </a:p>
        </p:txBody>
      </p:sp>
      <p:sp>
        <p:nvSpPr>
          <p:cNvPr id="406" name="Google Shape;406;p5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2000"/>
              <a:buChar char="•"/>
            </a:pPr>
            <a:r>
              <a:rPr lang="en-US" sz="2000"/>
              <a:t>This is a type of transportation. </a:t>
            </a:r>
            <a:endParaRPr/>
          </a:p>
          <a:p>
            <a:pPr indent="-342900" lvl="0" marL="342900" rtl="0" algn="l">
              <a:spcBef>
                <a:spcPts val="400"/>
              </a:spcBef>
              <a:spcAft>
                <a:spcPts val="0"/>
              </a:spcAft>
              <a:buClr>
                <a:schemeClr val="lt1"/>
              </a:buClr>
              <a:buSzPts val="2000"/>
              <a:buChar char="•"/>
            </a:pPr>
            <a:r>
              <a:rPr lang="en-US" sz="2000"/>
              <a:t>Remember that longshore drift is controlled by the direction of the prevailing wind (which affect the angle the waves and swash move up a beach) </a:t>
            </a:r>
            <a:endParaRPr/>
          </a:p>
          <a:p>
            <a:pPr indent="0" lvl="0" marL="0" rtl="0" algn="l">
              <a:spcBef>
                <a:spcPts val="640"/>
              </a:spcBef>
              <a:spcAft>
                <a:spcPts val="0"/>
              </a:spcAft>
              <a:buClr>
                <a:schemeClr val="lt1"/>
              </a:buClr>
              <a:buSzPts val="3200"/>
              <a:buNone/>
            </a:pPr>
            <a:r>
              <a:t/>
            </a:r>
            <a:endParaRPr/>
          </a:p>
          <a:p>
            <a:pPr indent="0" lvl="0" marL="0" rtl="0" algn="l">
              <a:spcBef>
                <a:spcPts val="640"/>
              </a:spcBef>
              <a:spcAft>
                <a:spcPts val="0"/>
              </a:spcAft>
              <a:buClr>
                <a:schemeClr val="lt1"/>
              </a:buClr>
              <a:buSzPts val="3200"/>
              <a:buNone/>
            </a:pPr>
            <a:r>
              <a:rPr lang="en-US"/>
              <a:t> </a:t>
            </a:r>
            <a:endParaRPr/>
          </a:p>
        </p:txBody>
      </p:sp>
      <p:sp>
        <p:nvSpPr>
          <p:cNvPr id="407" name="Google Shape;407;p58"/>
          <p:cNvSpPr/>
          <p:nvPr/>
        </p:nvSpPr>
        <p:spPr>
          <a:xfrm>
            <a:off x="0" y="555625"/>
            <a:ext cx="9144000" cy="0"/>
          </a:xfrm>
          <a:prstGeom prst="rect">
            <a:avLst/>
          </a:prstGeom>
          <a:solidFill>
            <a:srgbClr val="EDF5FF"/>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pic>
        <p:nvPicPr>
          <p:cNvPr descr="http://vle.caldew.cumbria.sch.uk/pluginfile.php/7497/mod_resource/content/0/Untitled.jpg" id="408" name="Google Shape;408;p58"/>
          <p:cNvPicPr preferRelativeResize="0"/>
          <p:nvPr/>
        </p:nvPicPr>
        <p:blipFill rotWithShape="1">
          <a:blip r:embed="rId3">
            <a:alphaModFix/>
          </a:blip>
          <a:srcRect b="0" l="0" r="0" t="0"/>
          <a:stretch/>
        </p:blipFill>
        <p:spPr>
          <a:xfrm>
            <a:off x="755576" y="3212976"/>
            <a:ext cx="7331249" cy="3037558"/>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9"/>
          <p:cNvSpPr txBox="1"/>
          <p:nvPr/>
        </p:nvSpPr>
        <p:spPr>
          <a:xfrm>
            <a:off x="71438" y="92075"/>
            <a:ext cx="7453312"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rgbClr val="5B0091"/>
                </a:solidFill>
                <a:latin typeface="Arial"/>
                <a:ea typeface="Arial"/>
                <a:cs typeface="Arial"/>
                <a:sym typeface="Arial"/>
              </a:rPr>
              <a:t>How is sediment transported along the coast?</a:t>
            </a:r>
            <a:endParaRPr/>
          </a:p>
        </p:txBody>
      </p:sp>
      <p:pic>
        <p:nvPicPr>
          <p:cNvPr descr="flash_icon" id="414" name="Google Shape;414;p59"/>
          <p:cNvPicPr preferRelativeResize="0"/>
          <p:nvPr/>
        </p:nvPicPr>
        <p:blipFill rotWithShape="1">
          <a:blip r:embed="rId3">
            <a:alphaModFix/>
          </a:blip>
          <a:srcRect b="0" l="0" r="0" t="0"/>
          <a:stretch/>
        </p:blipFill>
        <p:spPr>
          <a:xfrm>
            <a:off x="7370763" y="44450"/>
            <a:ext cx="514350" cy="571500"/>
          </a:xfrm>
          <a:prstGeom prst="rect">
            <a:avLst/>
          </a:prstGeom>
          <a:noFill/>
          <a:ln>
            <a:noFill/>
          </a:ln>
        </p:spPr>
      </p:pic>
      <p:pic>
        <p:nvPicPr>
          <p:cNvPr id="415" name="Google Shape;415;p59"/>
          <p:cNvPicPr preferRelativeResize="0"/>
          <p:nvPr/>
        </p:nvPicPr>
        <p:blipFill rotWithShape="1">
          <a:blip r:embed="rId4">
            <a:alphaModFix/>
          </a:blip>
          <a:srcRect b="0" l="0" r="0" t="0"/>
          <a:stretch/>
        </p:blipFill>
        <p:spPr>
          <a:xfrm>
            <a:off x="468313" y="836613"/>
            <a:ext cx="8207375" cy="51847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60"/>
          <p:cNvSpPr txBox="1"/>
          <p:nvPr>
            <p:ph type="title"/>
          </p:nvPr>
        </p:nvSpPr>
        <p:spPr>
          <a:xfrm>
            <a:off x="457200" y="274638"/>
            <a:ext cx="8229600" cy="1143000"/>
          </a:xfrm>
          <a:prstGeom prst="rect">
            <a:avLst/>
          </a:prstGeom>
          <a:gradFill>
            <a:gsLst>
              <a:gs pos="0">
                <a:srgbClr val="9BE9FF"/>
              </a:gs>
              <a:gs pos="35000">
                <a:srgbClr val="B8F1FF"/>
              </a:gs>
              <a:gs pos="100000">
                <a:srgbClr val="E2FBFF"/>
              </a:gs>
            </a:gsLst>
            <a:lin ang="16200000" scaled="0"/>
          </a:grad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n-US">
                <a:solidFill>
                  <a:schemeClr val="dk1"/>
                </a:solidFill>
                <a:latin typeface="Calibri"/>
                <a:ea typeface="Calibri"/>
                <a:cs typeface="Calibri"/>
                <a:sym typeface="Calibri"/>
              </a:rPr>
              <a:t>Spit </a:t>
            </a:r>
            <a:endParaRPr b="1"/>
          </a:p>
        </p:txBody>
      </p:sp>
      <p:sp>
        <p:nvSpPr>
          <p:cNvPr id="421" name="Google Shape;421;p6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lt1"/>
              </a:buClr>
              <a:buSzPts val="2400"/>
              <a:buChar char="•"/>
            </a:pPr>
            <a:r>
              <a:rPr lang="en-US" sz="2400"/>
              <a:t>A spit is a depositional landform, created along coastlines where longshore drift occurs. </a:t>
            </a:r>
            <a:endParaRPr sz="2400"/>
          </a:p>
        </p:txBody>
      </p:sp>
      <p:pic>
        <p:nvPicPr>
          <p:cNvPr descr="https://golearngeo.files.wordpress.com/2010/08/spit2.jpg" id="422" name="Google Shape;422;p60"/>
          <p:cNvPicPr preferRelativeResize="0"/>
          <p:nvPr/>
        </p:nvPicPr>
        <p:blipFill rotWithShape="1">
          <a:blip r:embed="rId3">
            <a:alphaModFix/>
          </a:blip>
          <a:srcRect b="0" l="0" r="0" t="0"/>
          <a:stretch/>
        </p:blipFill>
        <p:spPr>
          <a:xfrm>
            <a:off x="1619671" y="2780928"/>
            <a:ext cx="5553075" cy="31908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61"/>
          <p:cNvSpPr/>
          <p:nvPr/>
        </p:nvSpPr>
        <p:spPr>
          <a:xfrm>
            <a:off x="71438" y="71438"/>
            <a:ext cx="2971800" cy="457200"/>
          </a:xfrm>
          <a:prstGeom prst="roundRect">
            <a:avLst>
              <a:gd fmla="val 0" name="adj"/>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800">
                <a:solidFill>
                  <a:srgbClr val="5B0091"/>
                </a:solidFill>
                <a:latin typeface="Arial"/>
                <a:ea typeface="Arial"/>
                <a:cs typeface="Arial"/>
                <a:sym typeface="Arial"/>
              </a:rPr>
              <a:t>How are spits formed?</a:t>
            </a:r>
            <a:endParaRPr/>
          </a:p>
        </p:txBody>
      </p:sp>
      <p:pic>
        <p:nvPicPr>
          <p:cNvPr descr="flash_icon" id="428" name="Google Shape;428;p61"/>
          <p:cNvPicPr preferRelativeResize="0"/>
          <p:nvPr/>
        </p:nvPicPr>
        <p:blipFill rotWithShape="1">
          <a:blip r:embed="rId3">
            <a:alphaModFix/>
          </a:blip>
          <a:srcRect b="0" l="0" r="0" t="0"/>
          <a:stretch/>
        </p:blipFill>
        <p:spPr>
          <a:xfrm>
            <a:off x="7370763" y="44450"/>
            <a:ext cx="514350" cy="571500"/>
          </a:xfrm>
          <a:prstGeom prst="rect">
            <a:avLst/>
          </a:prstGeom>
          <a:noFill/>
          <a:ln>
            <a:noFill/>
          </a:ln>
        </p:spPr>
      </p:pic>
      <p:pic>
        <p:nvPicPr>
          <p:cNvPr id="429" name="Google Shape;429;p61"/>
          <p:cNvPicPr preferRelativeResize="0"/>
          <p:nvPr/>
        </p:nvPicPr>
        <p:blipFill rotWithShape="1">
          <a:blip r:embed="rId4">
            <a:alphaModFix/>
          </a:blip>
          <a:srcRect b="0" l="0" r="0" t="0"/>
          <a:stretch/>
        </p:blipFill>
        <p:spPr>
          <a:xfrm>
            <a:off x="250825" y="784225"/>
            <a:ext cx="8642350" cy="52990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62"/>
          <p:cNvSpPr/>
          <p:nvPr/>
        </p:nvSpPr>
        <p:spPr>
          <a:xfrm>
            <a:off x="71438" y="71438"/>
            <a:ext cx="4068762" cy="457200"/>
          </a:xfrm>
          <a:prstGeom prst="roundRect">
            <a:avLst>
              <a:gd fmla="val 0" name="adj"/>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800">
                <a:solidFill>
                  <a:srgbClr val="5B0091"/>
                </a:solidFill>
                <a:latin typeface="Arial"/>
                <a:ea typeface="Arial"/>
                <a:cs typeface="Arial"/>
                <a:sym typeface="Arial"/>
              </a:rPr>
              <a:t>How are spits formed?</a:t>
            </a:r>
            <a:endParaRPr/>
          </a:p>
        </p:txBody>
      </p:sp>
      <p:pic>
        <p:nvPicPr>
          <p:cNvPr descr="flash_icon" id="435" name="Google Shape;435;p62"/>
          <p:cNvPicPr preferRelativeResize="0"/>
          <p:nvPr/>
        </p:nvPicPr>
        <p:blipFill rotWithShape="1">
          <a:blip r:embed="rId3">
            <a:alphaModFix/>
          </a:blip>
          <a:srcRect b="0" l="0" r="0" t="0"/>
          <a:stretch/>
        </p:blipFill>
        <p:spPr>
          <a:xfrm>
            <a:off x="7370763" y="44450"/>
            <a:ext cx="514350" cy="571500"/>
          </a:xfrm>
          <a:prstGeom prst="rect">
            <a:avLst/>
          </a:prstGeom>
          <a:noFill/>
          <a:ln>
            <a:noFill/>
          </a:ln>
        </p:spPr>
      </p:pic>
      <p:pic>
        <p:nvPicPr>
          <p:cNvPr id="436" name="Google Shape;436;p62"/>
          <p:cNvPicPr preferRelativeResize="0"/>
          <p:nvPr/>
        </p:nvPicPr>
        <p:blipFill rotWithShape="1">
          <a:blip r:embed="rId4">
            <a:alphaModFix/>
          </a:blip>
          <a:srcRect b="0" l="0" r="0" t="0"/>
          <a:stretch/>
        </p:blipFill>
        <p:spPr>
          <a:xfrm>
            <a:off x="468313" y="836613"/>
            <a:ext cx="8280400" cy="525621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lac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