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9144000"/>
  <p:notesSz cx="6858000" cy="9144000"/>
  <p:embeddedFontLst>
    <p:embeddedFont>
      <p:font typeface="Roboto Slab"/>
      <p:regular r:id="rId34"/>
      <p:bold r:id="rId35"/>
    </p:embeddedFont>
    <p:embeddedFont>
      <p:font typeface="Arial Black"/>
      <p:regular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Slab-bold.fntdata"/><Relationship Id="rId12" Type="http://schemas.openxmlformats.org/officeDocument/2006/relationships/slide" Target="slides/slide7.xml"/><Relationship Id="rId34" Type="http://schemas.openxmlformats.org/officeDocument/2006/relationships/font" Target="fonts/RobotoSlab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ArialBlack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cb1418c1_11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cb1418c1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dff4f3b63_0_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dff4f3b6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1f89b50c_0_26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1f89b50c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01f89b50c_0_33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01f89b50c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875b0d919_0_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875b0d91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852b98db33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852b98db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01f89b50c_0_34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01f89b50c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7dff4f3b63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7dff4f3b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fb3706e6d_0_2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efb3706e6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fb3706e6d_0_9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efb3706e6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01f89b50c_0_38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01f89b50c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01f89b50c_0_33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801f89b50c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52b98db33_0_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852b98db3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01f89b50c_0_35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01f89b50c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7dff4f3b63_0_1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7dff4f3b6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efb3706e6d_0_2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efb3706e6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fb3706e6d_0_1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efb3706e6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85006d1d18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85006d1d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85006d1d18_0_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85006d1d1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8875b0d919_0_6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8875b0d91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8875b0d919_0_69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8875b0d91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875b0d919_0_5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8875b0d91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77cb1418c1_33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77cb1418c1_3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7dff4f3b63_0_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27dff4f3b6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7dff4f3b63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27dff4f3b6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77cb1418c1_33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77cb1418c1_3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77cb1418c1_33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77cb1418c1_3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7dff4f3b63_0_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27dff4f3b6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8wHMaJ6AtNs" TargetMode="External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Relationship Id="rId4" Type="http://schemas.openxmlformats.org/officeDocument/2006/relationships/hyperlink" Target="http://www.twitter.com/colingally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twitter.com/colingally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213525" y="2729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Skills Introduction:</a:t>
            </a:r>
            <a:endParaRPr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Patterns &amp; Trends</a:t>
            </a:r>
            <a:endParaRPr sz="52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225" y="1921825"/>
            <a:ext cx="7315200" cy="45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Introduction</a:t>
            </a:r>
            <a:endParaRPr sz="40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156375" y="1151400"/>
            <a:ext cx="54672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000000"/>
                </a:solidFill>
              </a:rPr>
              <a:t>Analysis is an increasingly important skill in the workplace.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000000"/>
                </a:solidFill>
              </a:rPr>
              <a:t>It is important to learn to analyse data trends &amp; spatial patterns (analysis of patterns over space/ place)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7200" y="1658625"/>
            <a:ext cx="4261100" cy="42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Introduction</a:t>
            </a:r>
            <a:endParaRPr sz="40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8575" y="1151400"/>
            <a:ext cx="27294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000000"/>
                </a:solidFill>
              </a:rPr>
              <a:t>You need to be more effective at it than this!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pic>
        <p:nvPicPr>
          <p:cNvPr descr="Experts are still trying to determine the effect of the concentric circles on the long squiggly green objects located in the blue area. &#10; &#10;More coverage: http://onion.com" id="69" name="Google Shape;69;p15" title="Concentric Circles Emanating From Glowing Red Do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4025" y="1622650"/>
            <a:ext cx="6729976" cy="462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0750" y="303775"/>
            <a:ext cx="90825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What are Geographical Patterns?</a:t>
            </a:r>
            <a:endParaRPr sz="38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118475" y="1322650"/>
            <a:ext cx="50301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Definition:</a:t>
            </a:r>
            <a:r>
              <a:rPr lang="en-GB" sz="3000">
                <a:solidFill>
                  <a:schemeClr val="dk1"/>
                </a:solidFill>
              </a:rPr>
              <a:t> arrangement of people, places, or things across a specific space.</a:t>
            </a:r>
            <a:endParaRPr sz="3000">
              <a:solidFill>
                <a:schemeClr val="dk1"/>
              </a:solidFill>
            </a:endParaRPr>
          </a:p>
          <a:p>
            <a:pPr indent="0" lvl="0" marL="0" marR="1905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>
                <a:solidFill>
                  <a:schemeClr val="dk1"/>
                </a:solidFill>
              </a:rPr>
              <a:t>Patterns have</a:t>
            </a:r>
            <a:r>
              <a:rPr lang="en-GB" sz="3000">
                <a:solidFill>
                  <a:schemeClr val="dk1"/>
                </a:solidFill>
              </a:rPr>
              <a:t> characteristics that are similar and that repeat themselves in a natural or human environment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8675" y="1806526"/>
            <a:ext cx="3995325" cy="399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0750" y="303775"/>
            <a:ext cx="90825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The Use of Geographical Patterns</a:t>
            </a:r>
            <a:endParaRPr sz="37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400175" y="1322650"/>
            <a:ext cx="8583000" cy="32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0E0E0E"/>
                </a:solidFill>
              </a:rPr>
              <a:t>Identifying geographic patterns helps in understanding the relationships and interactions between different locations.</a:t>
            </a:r>
            <a:endParaRPr sz="2800">
              <a:solidFill>
                <a:srgbClr val="0E0E0E"/>
              </a:solidFill>
            </a:endParaRPr>
          </a:p>
          <a:p>
            <a:pPr indent="0" lvl="0" marL="0" marR="190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E0E0E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800">
                <a:solidFill>
                  <a:srgbClr val="0E0E0E"/>
                </a:solidFill>
              </a:rPr>
              <a:t>Example of use: </a:t>
            </a:r>
            <a:endParaRPr b="1" sz="2800">
              <a:solidFill>
                <a:srgbClr val="0E0E0E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800">
              <a:solidFill>
                <a:srgbClr val="0E0E0E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2800"/>
              <a:buChar char="●"/>
            </a:pPr>
            <a:r>
              <a:rPr lang="en-GB" sz="2800">
                <a:solidFill>
                  <a:srgbClr val="0E0E0E"/>
                </a:solidFill>
              </a:rPr>
              <a:t>The pattern of coral bleaching on coral reefs</a:t>
            </a:r>
            <a:endParaRPr sz="2800">
              <a:solidFill>
                <a:srgbClr val="0E0E0E"/>
              </a:solidFill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2800"/>
              <a:buChar char="●"/>
            </a:pPr>
            <a:r>
              <a:rPr lang="en-GB" sz="2800">
                <a:solidFill>
                  <a:srgbClr val="0E0E0E"/>
                </a:solidFill>
              </a:rPr>
              <a:t>The area of ocast </a:t>
            </a:r>
            <a:r>
              <a:rPr lang="en-GB" sz="2800">
                <a:solidFill>
                  <a:srgbClr val="0E0E0E"/>
                </a:solidFill>
              </a:rPr>
              <a:t>impacted</a:t>
            </a:r>
            <a:r>
              <a:rPr lang="en-GB" sz="2800">
                <a:solidFill>
                  <a:srgbClr val="0E0E0E"/>
                </a:solidFill>
              </a:rPr>
              <a:t> by oil spills such as the deepwater horizon</a:t>
            </a:r>
            <a:endParaRPr sz="2800">
              <a:solidFill>
                <a:srgbClr val="0E0E0E"/>
              </a:solidFill>
            </a:endParaRPr>
          </a:p>
          <a:p>
            <a:pPr indent="0" lvl="0" marL="0" marR="1905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E0E0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301753"/>
            <a:ext cx="8520600" cy="1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Example: GDP Per Capita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0425" y="1600267"/>
            <a:ext cx="7222551" cy="5257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What are Geographical Patterns?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862500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Patterns</a:t>
            </a:r>
            <a:r>
              <a:rPr lang="en-GB" sz="3000">
                <a:solidFill>
                  <a:schemeClr val="dk1"/>
                </a:solidFill>
              </a:rPr>
              <a:t> may be of different sorts: For example the pattern of currents, patterns of fishing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You need to analyse connections between characteristics to determine patterns. 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Maps can display patterns as do some types of graphs.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223042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Example: Global Shipping Routes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descr="http://www.newscientist.com/data/images/ns/cms/mg20227041.500/mg20227041.500-1_1000.jpg" id="100" name="Google Shape;10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93300"/>
            <a:ext cx="9144000" cy="56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Tips 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for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 Answering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on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P</a:t>
            </a: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atterns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184275" y="1536625"/>
            <a:ext cx="88062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Firstly o</a:t>
            </a:r>
            <a:r>
              <a:rPr lang="en-GB" sz="3000">
                <a:solidFill>
                  <a:srgbClr val="242424"/>
                </a:solidFill>
              </a:rPr>
              <a:t>ffer a general overview of the pattern</a:t>
            </a:r>
            <a:r>
              <a:rPr lang="en-GB" sz="3000">
                <a:solidFill>
                  <a:srgbClr val="242424"/>
                </a:solidFill>
              </a:rPr>
              <a:t>, is there even or uneven data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Reference the map where appropriate, places, compass points (use North, East etc, not left or top)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If there is scale - try to use. It can be used for describing the location, situation and size of a place or feature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Quantify! - Always use data if the map shows it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Identify any anomalies/outliers</a:t>
            </a:r>
            <a:endParaRPr sz="3000">
              <a:solidFill>
                <a:srgbClr val="242424"/>
              </a:solidFill>
            </a:endParaRPr>
          </a:p>
          <a:p>
            <a:pPr indent="0" lvl="0" marL="0" rtl="0" algn="l">
              <a:spcBef>
                <a:spcPts val="31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73200" y="277925"/>
            <a:ext cx="8997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3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Example: Global Ocean Temperatures</a:t>
            </a:r>
            <a:endParaRPr b="1" sz="33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000" y="1124700"/>
            <a:ext cx="9144001" cy="573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Important Term: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18109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Quantify:</a:t>
            </a:r>
            <a:r>
              <a:rPr lang="en-GB" sz="3000">
                <a:solidFill>
                  <a:schemeClr val="dk1"/>
                </a:solidFill>
              </a:rPr>
              <a:t> </a:t>
            </a:r>
            <a:r>
              <a:rPr lang="en-GB" sz="3000">
                <a:solidFill>
                  <a:srgbClr val="000000"/>
                </a:solidFill>
              </a:rPr>
              <a:t>Use data or specific content from a map or graph to support the statements that you make.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3000">
                <a:solidFill>
                  <a:srgbClr val="000000"/>
                </a:solidFill>
              </a:rPr>
              <a:t>For example, if a map has years you can use those to help describe a trend, or you can use quantities represented to illustrate the increase or decrease in size etc.</a:t>
            </a:r>
            <a:endParaRPr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What are Geographical Trends?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311700" y="1214633"/>
            <a:ext cx="4929300" cy="51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</a:endParaRPr>
          </a:p>
          <a:p>
            <a:pPr indent="0" lvl="0" marL="0" marR="1905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Definition:</a:t>
            </a:r>
            <a:r>
              <a:rPr lang="en-GB" sz="3000">
                <a:solidFill>
                  <a:schemeClr val="dk1"/>
                </a:solidFill>
              </a:rPr>
              <a:t> 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marR="190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A trend is a gradual change in data or an average 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marR="190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or a general tendency of a series of data points to move in a certain direction over time</a:t>
            </a:r>
            <a:endParaRPr sz="3000">
              <a:solidFill>
                <a:schemeClr val="dk1"/>
              </a:solidFill>
            </a:endParaRPr>
          </a:p>
          <a:p>
            <a:pPr indent="0" lvl="0" marL="0" marR="1905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125" name="Google Shape;1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7975" y="1683267"/>
            <a:ext cx="4539100" cy="453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What are Geographical Trends?</a:t>
            </a:r>
            <a:endParaRPr b="1" sz="3600">
              <a:solidFill>
                <a:schemeClr val="accent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1" name="Google Shape;1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950" y="1689233"/>
            <a:ext cx="6161375" cy="5471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What are Geographical Trends?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  <a:highlight>
                  <a:srgbClr val="DBD9DA"/>
                </a:highlight>
              </a:rPr>
              <a:t> </a:t>
            </a:r>
            <a:r>
              <a:rPr lang="en-GB" sz="3000">
                <a:solidFill>
                  <a:schemeClr val="dk1"/>
                </a:solidFill>
              </a:rPr>
              <a:t>The data may be spatial, social, economic, physical, or environmental. 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Students analyse connections between those characteristics over time to determine trends.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Trends are often displayed in graphs, although a series of maps can also be used.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What are Geographical Trends?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5651000" y="1536625"/>
            <a:ext cx="34014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What is the </a:t>
            </a:r>
            <a:r>
              <a:rPr lang="en-GB" sz="3000">
                <a:solidFill>
                  <a:schemeClr val="dk1"/>
                </a:solidFill>
              </a:rPr>
              <a:t>trend</a:t>
            </a:r>
            <a:r>
              <a:rPr lang="en-GB" sz="3000">
                <a:solidFill>
                  <a:schemeClr val="dk1"/>
                </a:solidFill>
              </a:rPr>
              <a:t> shown here?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Why is it important to recognise such trends?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44" name="Google Shape;1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5" y="1799287"/>
            <a:ext cx="5486400" cy="402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Tips for  Answering on Trends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168900" y="1151400"/>
            <a:ext cx="88062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230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Firstly offer a general overview of the trend, it might show a rise or fall or a divide in the pattern of change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Refer to rates of change and time references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Refer to whether the growth/ fall is constant or fluctuating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Quantify! - Always use data, such as high and low, possible range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Identify any anomalies</a:t>
            </a:r>
            <a:endParaRPr sz="3000">
              <a:solidFill>
                <a:srgbClr val="242424"/>
              </a:solidFill>
            </a:endParaRPr>
          </a:p>
          <a:p>
            <a:pPr indent="0" lvl="0" marL="0" rtl="0" algn="l">
              <a:spcBef>
                <a:spcPts val="31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What are Geographical Trends?</a:t>
            </a:r>
            <a:endParaRPr b="1" sz="3600">
              <a:solidFill>
                <a:schemeClr val="accent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56" name="Google Shape;1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25" y="1632225"/>
            <a:ext cx="8913325" cy="419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Command Terms</a:t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311700" y="19554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Command terms are used to define the thinking skills that students are expected to demonstrate. 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0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375" y="1478933"/>
            <a:ext cx="5000625" cy="5097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82300" y="593375"/>
            <a:ext cx="89292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Related Terms: Anomaly</a:t>
            </a:r>
            <a:endParaRPr/>
          </a:p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Definition:</a:t>
            </a:r>
            <a:r>
              <a:rPr lang="en-GB" sz="3000">
                <a:solidFill>
                  <a:schemeClr val="dk1"/>
                </a:solidFill>
              </a:rPr>
              <a:t> </a:t>
            </a:r>
            <a:r>
              <a:rPr lang="en-GB" sz="3000">
                <a:solidFill>
                  <a:schemeClr val="dk1"/>
                </a:solidFill>
              </a:rPr>
              <a:t>An anomaly is something that deviates from what is expected or normal.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It is a deviation or irregularity that stands out from the usual pattern or behavior.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You can have anomalies in both patterns and trends.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type="title"/>
          </p:nvPr>
        </p:nvSpPr>
        <p:spPr>
          <a:xfrm>
            <a:off x="82300" y="593375"/>
            <a:ext cx="89292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Related Terms: Anomaly</a:t>
            </a:r>
            <a:endParaRPr/>
          </a:p>
        </p:txBody>
      </p:sp>
      <p:sp>
        <p:nvSpPr>
          <p:cNvPr id="176" name="Google Shape;176;p32"/>
          <p:cNvSpPr txBox="1"/>
          <p:nvPr>
            <p:ph idx="1" type="body"/>
          </p:nvPr>
        </p:nvSpPr>
        <p:spPr>
          <a:xfrm>
            <a:off x="311700" y="5616125"/>
            <a:ext cx="4260300" cy="11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An anomaly in a trend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25" y="1614450"/>
            <a:ext cx="4353749" cy="39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3225" y="1509275"/>
            <a:ext cx="3948376" cy="337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2"/>
          <p:cNvSpPr txBox="1"/>
          <p:nvPr>
            <p:ph idx="1" type="body"/>
          </p:nvPr>
        </p:nvSpPr>
        <p:spPr>
          <a:xfrm>
            <a:off x="4887250" y="5616125"/>
            <a:ext cx="4260300" cy="11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An anomaly in a pattern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Tips for  Answering on Anomaly</a:t>
            </a:r>
            <a:endParaRPr b="1" sz="3600">
              <a:solidFill>
                <a:srgbClr val="4A86E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5" name="Google Shape;185;p33"/>
          <p:cNvSpPr txBox="1"/>
          <p:nvPr>
            <p:ph idx="1" type="body"/>
          </p:nvPr>
        </p:nvSpPr>
        <p:spPr>
          <a:xfrm>
            <a:off x="168900" y="1151400"/>
            <a:ext cx="88062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230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Firstly offer a general </a:t>
            </a:r>
            <a:r>
              <a:rPr lang="en-GB" sz="3000">
                <a:solidFill>
                  <a:srgbClr val="242424"/>
                </a:solidFill>
              </a:rPr>
              <a:t>statement</a:t>
            </a:r>
            <a:r>
              <a:rPr lang="en-GB" sz="3000">
                <a:solidFill>
                  <a:srgbClr val="242424"/>
                </a:solidFill>
              </a:rPr>
              <a:t> on the anomaly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Highlight the degree of </a:t>
            </a:r>
            <a:r>
              <a:rPr lang="en-GB" sz="3000">
                <a:solidFill>
                  <a:srgbClr val="242424"/>
                </a:solidFill>
              </a:rPr>
              <a:t>variation</a:t>
            </a:r>
            <a:r>
              <a:rPr lang="en-GB" sz="3000">
                <a:solidFill>
                  <a:srgbClr val="242424"/>
                </a:solidFill>
              </a:rPr>
              <a:t> between what is normally expected</a:t>
            </a:r>
            <a:endParaRPr sz="3000">
              <a:solidFill>
                <a:srgbClr val="242424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000"/>
              <a:buChar char="●"/>
            </a:pPr>
            <a:r>
              <a:rPr lang="en-GB" sz="3000">
                <a:solidFill>
                  <a:srgbClr val="242424"/>
                </a:solidFill>
              </a:rPr>
              <a:t>Quantify! - Always use data, such as high and low, possible range</a:t>
            </a:r>
            <a:endParaRPr sz="3000">
              <a:solidFill>
                <a:srgbClr val="242424"/>
              </a:solidFill>
            </a:endParaRPr>
          </a:p>
          <a:p>
            <a:pPr indent="0" lvl="0" marL="0" rtl="0" algn="l">
              <a:spcBef>
                <a:spcPts val="31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>
            <p:ph type="title"/>
          </p:nvPr>
        </p:nvSpPr>
        <p:spPr>
          <a:xfrm>
            <a:off x="82300" y="593375"/>
            <a:ext cx="89292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solidFill>
                  <a:srgbClr val="4A86E8"/>
                </a:solidFill>
                <a:latin typeface="Arial Black"/>
                <a:ea typeface="Arial Black"/>
                <a:cs typeface="Arial Black"/>
                <a:sym typeface="Arial Black"/>
              </a:rPr>
              <a:t>Related Concept:Command Terms</a:t>
            </a:r>
            <a:endParaRPr/>
          </a:p>
        </p:txBody>
      </p:sp>
      <p:sp>
        <p:nvSpPr>
          <p:cNvPr id="191" name="Google Shape;191;p3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Command terms tell you what you need to do for each analysis question and the level of thinking required.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Common command terms we will use for patterns and trends include: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State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Describe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Explain 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4400">
              <a:solidFill>
                <a:schemeClr val="accent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7" name="Google Shape;197;p35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3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State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198" name="Google Shape;198;p35"/>
          <p:cNvSpPr txBox="1"/>
          <p:nvPr/>
        </p:nvSpPr>
        <p:spPr>
          <a:xfrm>
            <a:off x="409899" y="1989567"/>
            <a:ext cx="39678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b="0" i="0" lang="en-GB" sz="3000" u="none" cap="none" strike="noStrike">
                <a:latin typeface="Arial"/>
                <a:ea typeface="Arial"/>
                <a:cs typeface="Arial"/>
                <a:sym typeface="Arial"/>
              </a:rPr>
              <a:t>Give a specific name, value or other brief answer without explanation or calculation.</a:t>
            </a:r>
            <a:endParaRPr sz="3000"/>
          </a:p>
        </p:txBody>
      </p:sp>
      <p:pic>
        <p:nvPicPr>
          <p:cNvPr id="199" name="Google Shape;199;p35"/>
          <p:cNvPicPr preferRelativeResize="0"/>
          <p:nvPr/>
        </p:nvPicPr>
        <p:blipFill rotWithShape="1">
          <a:blip r:embed="rId3">
            <a:alphaModFix/>
          </a:blip>
          <a:srcRect b="18127" l="0" r="0" t="0"/>
          <a:stretch/>
        </p:blipFill>
        <p:spPr>
          <a:xfrm>
            <a:off x="4252744" y="715465"/>
            <a:ext cx="5143500" cy="561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3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State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205" name="Google Shape;205;p36"/>
          <p:cNvSpPr txBox="1"/>
          <p:nvPr/>
        </p:nvSpPr>
        <p:spPr>
          <a:xfrm>
            <a:off x="409900" y="1989575"/>
            <a:ext cx="34716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GB" sz="3000"/>
              <a:t>State the year that total global tuna catch peaked.</a:t>
            </a:r>
            <a:endParaRPr sz="3000"/>
          </a:p>
        </p:txBody>
      </p:sp>
      <p:pic>
        <p:nvPicPr>
          <p:cNvPr id="206" name="Google Shape;20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3325" y="2175550"/>
            <a:ext cx="5436875" cy="369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3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Describe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212" name="Google Shape;212;p37"/>
          <p:cNvSpPr txBox="1"/>
          <p:nvPr/>
        </p:nvSpPr>
        <p:spPr>
          <a:xfrm>
            <a:off x="409899" y="1989567"/>
            <a:ext cx="40608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GB" sz="3000"/>
              <a:t>Give a detailed account or picture of a situation, event, pattern or process.</a:t>
            </a:r>
            <a:endParaRPr sz="3000"/>
          </a:p>
        </p:txBody>
      </p:sp>
      <p:pic>
        <p:nvPicPr>
          <p:cNvPr id="213" name="Google Shape;213;p37"/>
          <p:cNvPicPr preferRelativeResize="0"/>
          <p:nvPr/>
        </p:nvPicPr>
        <p:blipFill rotWithShape="1">
          <a:blip r:embed="rId3">
            <a:alphaModFix/>
          </a:blip>
          <a:srcRect b="16548" l="0" r="0" t="0"/>
          <a:stretch/>
        </p:blipFill>
        <p:spPr>
          <a:xfrm>
            <a:off x="4126050" y="607033"/>
            <a:ext cx="5143500" cy="5723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8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3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Describe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219" name="Google Shape;219;p38"/>
          <p:cNvSpPr txBox="1"/>
          <p:nvPr/>
        </p:nvSpPr>
        <p:spPr>
          <a:xfrm>
            <a:off x="109725" y="1989575"/>
            <a:ext cx="40050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GB" sz="3200"/>
              <a:t>Describe the trends in sea water catch and sea water aquaculture.</a:t>
            </a:r>
            <a:endParaRPr sz="3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000"/>
          </a:p>
        </p:txBody>
      </p:sp>
      <p:pic>
        <p:nvPicPr>
          <p:cNvPr id="220" name="Google Shape;22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4725" y="1508750"/>
            <a:ext cx="5399275" cy="403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4400">
              <a:solidFill>
                <a:schemeClr val="accent5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6" name="Google Shape;226;p39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3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Explain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227" name="Google Shape;227;p39"/>
          <p:cNvSpPr txBox="1"/>
          <p:nvPr/>
        </p:nvSpPr>
        <p:spPr>
          <a:xfrm>
            <a:off x="409900" y="1986433"/>
            <a:ext cx="42354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GB" sz="3000"/>
              <a:t>Give a detailed account including reasons or causes</a:t>
            </a:r>
            <a:endParaRPr sz="3000"/>
          </a:p>
        </p:txBody>
      </p:sp>
      <p:pic>
        <p:nvPicPr>
          <p:cNvPr id="228" name="Google Shape;228;p39"/>
          <p:cNvPicPr preferRelativeResize="0"/>
          <p:nvPr/>
        </p:nvPicPr>
        <p:blipFill rotWithShape="1">
          <a:blip r:embed="rId3">
            <a:alphaModFix/>
          </a:blip>
          <a:srcRect b="19100" l="0" r="0" t="0"/>
          <a:stretch/>
        </p:blipFill>
        <p:spPr>
          <a:xfrm>
            <a:off x="4433294" y="1136800"/>
            <a:ext cx="5143500" cy="554813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9"/>
          <p:cNvSpPr txBox="1"/>
          <p:nvPr/>
        </p:nvSpPr>
        <p:spPr>
          <a:xfrm>
            <a:off x="6697800" y="6386633"/>
            <a:ext cx="24462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Roboto Slab"/>
              <a:buNone/>
            </a:pPr>
            <a:r>
              <a:rPr b="0" i="0" lang="en-GB" sz="1000" u="sng" cap="none" strike="noStrike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@COLINGALLY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3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Explain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235" name="Google Shape;235;p40"/>
          <p:cNvSpPr txBox="1"/>
          <p:nvPr/>
        </p:nvSpPr>
        <p:spPr>
          <a:xfrm>
            <a:off x="178300" y="1986425"/>
            <a:ext cx="38817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t/>
            </a:r>
            <a:endParaRPr sz="3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GB" sz="3000"/>
              <a:t>Explain how China’s 9 dash line leads to geopolitical conflict in the South China Sea</a:t>
            </a:r>
            <a:endParaRPr sz="3000"/>
          </a:p>
        </p:txBody>
      </p:sp>
      <p:sp>
        <p:nvSpPr>
          <p:cNvPr id="236" name="Google Shape;236;p40"/>
          <p:cNvSpPr txBox="1"/>
          <p:nvPr/>
        </p:nvSpPr>
        <p:spPr>
          <a:xfrm>
            <a:off x="6697800" y="6386633"/>
            <a:ext cx="24462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Roboto Slab"/>
              <a:buNone/>
            </a:pPr>
            <a:r>
              <a:rPr b="0" i="0" lang="en-GB" sz="1000" u="sng" cap="none" strike="noStrike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@COLINGALLY</a:t>
            </a:r>
            <a:endParaRPr/>
          </a:p>
        </p:txBody>
      </p:sp>
      <p:pic>
        <p:nvPicPr>
          <p:cNvPr id="237" name="Google Shape;23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0000" y="2178050"/>
            <a:ext cx="5161725" cy="33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